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52" r:id="rId5"/>
    <p:sldId id="743" r:id="rId6"/>
    <p:sldId id="785" r:id="rId7"/>
    <p:sldId id="779" r:id="rId8"/>
    <p:sldId id="783" r:id="rId9"/>
    <p:sldId id="782" r:id="rId10"/>
    <p:sldId id="780" r:id="rId11"/>
    <p:sldId id="786" r:id="rId12"/>
    <p:sldId id="788" r:id="rId13"/>
    <p:sldId id="774" r:id="rId14"/>
    <p:sldId id="789" r:id="rId15"/>
    <p:sldId id="772" r:id="rId16"/>
    <p:sldId id="784" r:id="rId17"/>
    <p:sldId id="787" r:id="rId18"/>
    <p:sldId id="767" r:id="rId19"/>
    <p:sldId id="759" r:id="rId20"/>
    <p:sldId id="776" r:id="rId21"/>
    <p:sldId id="768" r:id="rId22"/>
    <p:sldId id="750" r:id="rId23"/>
    <p:sldId id="749" r:id="rId24"/>
    <p:sldId id="769" r:id="rId25"/>
    <p:sldId id="756" r:id="rId26"/>
    <p:sldId id="757" r:id="rId27"/>
    <p:sldId id="758" r:id="rId28"/>
    <p:sldId id="763" r:id="rId29"/>
    <p:sldId id="770" r:id="rId30"/>
    <p:sldId id="771" r:id="rId31"/>
    <p:sldId id="777" r:id="rId32"/>
    <p:sldId id="778" r:id="rId33"/>
    <p:sldId id="773" r:id="rId34"/>
    <p:sldId id="760" r:id="rId35"/>
    <p:sldId id="762" r:id="rId36"/>
    <p:sldId id="790" r:id="rId37"/>
    <p:sldId id="746" r:id="rId38"/>
    <p:sldId id="781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6699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8ACEC"/>
    <a:srgbClr val="66FF33"/>
    <a:srgbClr val="FF99CC"/>
    <a:srgbClr val="66CCFF"/>
    <a:srgbClr val="FF66CC"/>
    <a:srgbClr val="E7F3F4"/>
    <a:srgbClr val="B7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8225" autoAdjust="0"/>
  </p:normalViewPr>
  <p:slideViewPr>
    <p:cSldViewPr>
      <p:cViewPr varScale="1">
        <p:scale>
          <a:sx n="104" d="100"/>
          <a:sy n="104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84" y="30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ED16E-A271-4845-B953-0436FBB92E6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C113C-B6BF-440B-A33E-7EA0E9B6EEA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Labor</a:t>
          </a:r>
          <a:endParaRPr lang="en-US" dirty="0">
            <a:solidFill>
              <a:schemeClr val="tx1"/>
            </a:solidFill>
          </a:endParaRPr>
        </a:p>
      </dgm:t>
    </dgm:pt>
    <dgm:pt modelId="{2054670D-A631-4D56-94E9-9F7C8F243771}" type="parTrans" cxnId="{C2B13071-231A-4334-8323-3F323DB0BA30}">
      <dgm:prSet/>
      <dgm:spPr/>
      <dgm:t>
        <a:bodyPr/>
        <a:lstStyle/>
        <a:p>
          <a:endParaRPr lang="en-US"/>
        </a:p>
      </dgm:t>
    </dgm:pt>
    <dgm:pt modelId="{B6D72871-DB3A-42B4-8E59-B95CADE965EC}" type="sibTrans" cxnId="{C2B13071-231A-4334-8323-3F323DB0BA30}">
      <dgm:prSet/>
      <dgm:spPr/>
      <dgm:t>
        <a:bodyPr/>
        <a:lstStyle/>
        <a:p>
          <a:endParaRPr lang="en-US"/>
        </a:p>
      </dgm:t>
    </dgm:pt>
    <dgm:pt modelId="{80A1AE94-4AFB-4D3C-85AF-CD9D5DB19A3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Sex</a:t>
          </a:r>
          <a:endParaRPr lang="en-US" dirty="0">
            <a:solidFill>
              <a:schemeClr val="tx1"/>
            </a:solidFill>
          </a:endParaRPr>
        </a:p>
      </dgm:t>
    </dgm:pt>
    <dgm:pt modelId="{C93E21A5-70FD-4548-AFC2-9D429CAC274A}" type="parTrans" cxnId="{C922B65A-93CE-4217-9EBB-4251C6E541FE}">
      <dgm:prSet/>
      <dgm:spPr/>
      <dgm:t>
        <a:bodyPr/>
        <a:lstStyle/>
        <a:p>
          <a:endParaRPr lang="en-US"/>
        </a:p>
      </dgm:t>
    </dgm:pt>
    <dgm:pt modelId="{2D3F5B3A-B300-4923-B13B-4D7EBA339642}" type="sibTrans" cxnId="{C922B65A-93CE-4217-9EBB-4251C6E541FE}">
      <dgm:prSet/>
      <dgm:spPr/>
      <dgm:t>
        <a:bodyPr/>
        <a:lstStyle/>
        <a:p>
          <a:endParaRPr lang="en-US"/>
        </a:p>
      </dgm:t>
    </dgm:pt>
    <dgm:pt modelId="{3E3D8035-2863-4ECE-B1E8-4A450BC64FD9}">
      <dgm:prSet phldrT="[Text]"/>
      <dgm:spPr/>
      <dgm:t>
        <a:bodyPr/>
        <a:lstStyle/>
        <a:p>
          <a:pPr algn="just"/>
          <a:r>
            <a:rPr lang="en-US" dirty="0" smtClean="0">
              <a:solidFill>
                <a:schemeClr val="tx1"/>
              </a:solidFill>
            </a:rPr>
            <a:t>Domestic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Servitude</a:t>
          </a:r>
          <a:endParaRPr lang="en-US" dirty="0">
            <a:solidFill>
              <a:schemeClr val="tx1"/>
            </a:solidFill>
          </a:endParaRPr>
        </a:p>
      </dgm:t>
    </dgm:pt>
    <dgm:pt modelId="{67CFCA78-FB73-48A5-B362-67DEF4AA790E}" type="parTrans" cxnId="{1A89D099-C0CD-45CC-BF28-ECBEE7AACEE4}">
      <dgm:prSet/>
      <dgm:spPr/>
      <dgm:t>
        <a:bodyPr/>
        <a:lstStyle/>
        <a:p>
          <a:endParaRPr lang="en-US"/>
        </a:p>
      </dgm:t>
    </dgm:pt>
    <dgm:pt modelId="{C81AD600-50E5-4A1C-9CF6-7914A6F61EB6}" type="sibTrans" cxnId="{1A89D099-C0CD-45CC-BF28-ECBEE7AACEE4}">
      <dgm:prSet/>
      <dgm:spPr/>
      <dgm:t>
        <a:bodyPr/>
        <a:lstStyle/>
        <a:p>
          <a:endParaRPr lang="en-US"/>
        </a:p>
      </dgm:t>
    </dgm:pt>
    <dgm:pt modelId="{87B4FECA-7DF7-4D6E-A9DA-3680C83C2E38}">
      <dgm:prSet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BE9071AE-9942-496D-A8F3-4D768DC5E68F}" type="parTrans" cxnId="{D6F621FD-45AB-4A44-AEC2-CAB6AAEB96E1}">
      <dgm:prSet/>
      <dgm:spPr/>
      <dgm:t>
        <a:bodyPr/>
        <a:lstStyle/>
        <a:p>
          <a:endParaRPr lang="en-US"/>
        </a:p>
      </dgm:t>
    </dgm:pt>
    <dgm:pt modelId="{18487B07-FF4F-44CF-8388-E5DD201EA4DF}" type="sibTrans" cxnId="{D6F621FD-45AB-4A44-AEC2-CAB6AAEB96E1}">
      <dgm:prSet/>
      <dgm:spPr/>
      <dgm:t>
        <a:bodyPr/>
        <a:lstStyle/>
        <a:p>
          <a:endParaRPr lang="en-US"/>
        </a:p>
      </dgm:t>
    </dgm:pt>
    <dgm:pt modelId="{9D9CB963-01BE-4C39-8357-1820510326FD}">
      <dgm:prSet/>
      <dgm:spPr/>
      <dgm:t>
        <a:bodyPr/>
        <a:lstStyle/>
        <a:p>
          <a:r>
            <a:rPr lang="en-US" dirty="0" smtClean="0"/>
            <a:t>Begging</a:t>
          </a:r>
          <a:endParaRPr lang="en-US" dirty="0"/>
        </a:p>
      </dgm:t>
    </dgm:pt>
    <dgm:pt modelId="{86DA7630-BD53-4DAF-8918-869C5FECFAB7}" type="parTrans" cxnId="{F68ADE2A-47B7-4213-9124-522272B4E130}">
      <dgm:prSet/>
      <dgm:spPr/>
      <dgm:t>
        <a:bodyPr/>
        <a:lstStyle/>
        <a:p>
          <a:endParaRPr lang="en-US"/>
        </a:p>
      </dgm:t>
    </dgm:pt>
    <dgm:pt modelId="{0373D87F-1D64-4592-B98F-15F484F54E96}" type="sibTrans" cxnId="{F68ADE2A-47B7-4213-9124-522272B4E130}">
      <dgm:prSet/>
      <dgm:spPr/>
      <dgm:t>
        <a:bodyPr/>
        <a:lstStyle/>
        <a:p>
          <a:endParaRPr lang="en-US"/>
        </a:p>
      </dgm:t>
    </dgm:pt>
    <dgm:pt modelId="{ECF4E980-B0E0-44DB-8BFC-A7C94F6FD44B}">
      <dgm:prSet/>
      <dgm:spPr/>
      <dgm:t>
        <a:bodyPr/>
        <a:lstStyle/>
        <a:p>
          <a:r>
            <a:rPr lang="en-US" dirty="0" smtClean="0"/>
            <a:t>Tourism</a:t>
          </a:r>
          <a:endParaRPr lang="en-US" dirty="0"/>
        </a:p>
      </dgm:t>
    </dgm:pt>
    <dgm:pt modelId="{27C6BC44-212F-4B6A-9A0F-2C32FC8B96D9}" type="parTrans" cxnId="{199CBF4D-FA18-470C-A8A1-098DDE52CB48}">
      <dgm:prSet/>
      <dgm:spPr/>
      <dgm:t>
        <a:bodyPr/>
        <a:lstStyle/>
        <a:p>
          <a:endParaRPr lang="en-US"/>
        </a:p>
      </dgm:t>
    </dgm:pt>
    <dgm:pt modelId="{898DAC66-7AC9-4A79-90D9-7314775D3CBB}" type="sibTrans" cxnId="{199CBF4D-FA18-470C-A8A1-098DDE52CB48}">
      <dgm:prSet/>
      <dgm:spPr/>
      <dgm:t>
        <a:bodyPr/>
        <a:lstStyle/>
        <a:p>
          <a:endParaRPr lang="en-US"/>
        </a:p>
      </dgm:t>
    </dgm:pt>
    <dgm:pt modelId="{0FA69B56-CA3E-4D89-BA97-ACA8DB1367A6}">
      <dgm:prSet/>
      <dgm:spPr/>
      <dgm:t>
        <a:bodyPr/>
        <a:lstStyle/>
        <a:p>
          <a:r>
            <a:rPr lang="en-US" dirty="0" smtClean="0"/>
            <a:t>Nail Salon</a:t>
          </a:r>
          <a:endParaRPr lang="en-US" dirty="0"/>
        </a:p>
      </dgm:t>
    </dgm:pt>
    <dgm:pt modelId="{D1FE27C7-A234-4E06-82FD-82BECCACECF1}" type="parTrans" cxnId="{4BB5018C-84B5-4BED-A56E-E8E9944C6346}">
      <dgm:prSet/>
      <dgm:spPr/>
      <dgm:t>
        <a:bodyPr/>
        <a:lstStyle/>
        <a:p>
          <a:endParaRPr lang="en-US"/>
        </a:p>
      </dgm:t>
    </dgm:pt>
    <dgm:pt modelId="{E79D4F9A-6091-48B4-91C4-9423304154CF}" type="sibTrans" cxnId="{4BB5018C-84B5-4BED-A56E-E8E9944C6346}">
      <dgm:prSet/>
      <dgm:spPr/>
      <dgm:t>
        <a:bodyPr/>
        <a:lstStyle/>
        <a:p>
          <a:endParaRPr lang="en-US"/>
        </a:p>
      </dgm:t>
    </dgm:pt>
    <dgm:pt modelId="{CD38767E-5867-4EE7-88C0-3CE28C2B2952}">
      <dgm:prSet/>
      <dgm:spPr/>
      <dgm:t>
        <a:bodyPr/>
        <a:lstStyle/>
        <a:p>
          <a:r>
            <a:rPr lang="en-US" dirty="0" smtClean="0"/>
            <a:t>Factory Labor</a:t>
          </a:r>
          <a:endParaRPr lang="en-US" dirty="0"/>
        </a:p>
      </dgm:t>
    </dgm:pt>
    <dgm:pt modelId="{C1358058-95C3-4178-8371-FD367194924B}" type="parTrans" cxnId="{FDEBCED0-C487-4229-8151-4090538205A1}">
      <dgm:prSet/>
      <dgm:spPr/>
      <dgm:t>
        <a:bodyPr/>
        <a:lstStyle/>
        <a:p>
          <a:endParaRPr lang="en-US"/>
        </a:p>
      </dgm:t>
    </dgm:pt>
    <dgm:pt modelId="{2AA0DC07-4B56-4BF3-99CF-1E31ECB4D8B3}" type="sibTrans" cxnId="{FDEBCED0-C487-4229-8151-4090538205A1}">
      <dgm:prSet/>
      <dgm:spPr/>
      <dgm:t>
        <a:bodyPr/>
        <a:lstStyle/>
        <a:p>
          <a:endParaRPr lang="en-US"/>
        </a:p>
      </dgm:t>
    </dgm:pt>
    <dgm:pt modelId="{85B51A50-1859-4841-8B92-CC1104BD4352}">
      <dgm:prSet/>
      <dgm:spPr/>
      <dgm:t>
        <a:bodyPr/>
        <a:lstStyle/>
        <a:p>
          <a:r>
            <a:rPr lang="en-US" dirty="0" smtClean="0"/>
            <a:t>Prostitution</a:t>
          </a:r>
          <a:endParaRPr lang="en-US" dirty="0"/>
        </a:p>
      </dgm:t>
    </dgm:pt>
    <dgm:pt modelId="{D94524C4-3637-468A-A9CC-80A9312802A1}" type="parTrans" cxnId="{DD571FD9-BDDE-418E-A5F0-B32755F84901}">
      <dgm:prSet/>
      <dgm:spPr/>
      <dgm:t>
        <a:bodyPr/>
        <a:lstStyle/>
        <a:p>
          <a:endParaRPr lang="en-US"/>
        </a:p>
      </dgm:t>
    </dgm:pt>
    <dgm:pt modelId="{EA85D4E2-9EAD-4140-9D33-9CA163A9A61B}" type="sibTrans" cxnId="{DD571FD9-BDDE-418E-A5F0-B32755F84901}">
      <dgm:prSet/>
      <dgm:spPr/>
      <dgm:t>
        <a:bodyPr/>
        <a:lstStyle/>
        <a:p>
          <a:endParaRPr lang="en-US"/>
        </a:p>
      </dgm:t>
    </dgm:pt>
    <dgm:pt modelId="{69D62714-329F-44B9-A3CD-3E2474285E2F}">
      <dgm:prSet/>
      <dgm:spPr/>
      <dgm:t>
        <a:bodyPr/>
        <a:lstStyle/>
        <a:p>
          <a:r>
            <a:rPr lang="en-US" dirty="0" smtClean="0"/>
            <a:t>Brothels</a:t>
          </a:r>
          <a:endParaRPr lang="en-US" dirty="0"/>
        </a:p>
      </dgm:t>
    </dgm:pt>
    <dgm:pt modelId="{DA75AA59-11B0-4FEB-923E-42CB202B7554}" type="parTrans" cxnId="{06CE60C9-FF4E-4C2F-A3F2-B44D066CC136}">
      <dgm:prSet/>
      <dgm:spPr/>
      <dgm:t>
        <a:bodyPr/>
        <a:lstStyle/>
        <a:p>
          <a:endParaRPr lang="en-US"/>
        </a:p>
      </dgm:t>
    </dgm:pt>
    <dgm:pt modelId="{9A9E927E-C7D7-4A29-9A99-354938C21424}" type="sibTrans" cxnId="{06CE60C9-FF4E-4C2F-A3F2-B44D066CC136}">
      <dgm:prSet/>
      <dgm:spPr/>
      <dgm:t>
        <a:bodyPr/>
        <a:lstStyle/>
        <a:p>
          <a:endParaRPr lang="en-US"/>
        </a:p>
      </dgm:t>
    </dgm:pt>
    <dgm:pt modelId="{1AE76700-2841-4C6A-9D77-B1AB1D2D265A}">
      <dgm:prSet/>
      <dgm:spPr/>
      <dgm:t>
        <a:bodyPr/>
        <a:lstStyle/>
        <a:p>
          <a:r>
            <a:rPr lang="en-US" dirty="0" smtClean="0"/>
            <a:t>Clubs</a:t>
          </a:r>
          <a:endParaRPr lang="en-US" dirty="0"/>
        </a:p>
      </dgm:t>
    </dgm:pt>
    <dgm:pt modelId="{C24CC484-A454-4A43-98BE-F91575A72026}" type="parTrans" cxnId="{D4C34729-8B9B-43F3-8D10-5820C2718DAC}">
      <dgm:prSet/>
      <dgm:spPr/>
      <dgm:t>
        <a:bodyPr/>
        <a:lstStyle/>
        <a:p>
          <a:endParaRPr lang="en-US"/>
        </a:p>
      </dgm:t>
    </dgm:pt>
    <dgm:pt modelId="{26290EA2-13A6-42F7-8983-7489F9391B79}" type="sibTrans" cxnId="{D4C34729-8B9B-43F3-8D10-5820C2718DAC}">
      <dgm:prSet/>
      <dgm:spPr/>
      <dgm:t>
        <a:bodyPr/>
        <a:lstStyle/>
        <a:p>
          <a:endParaRPr lang="en-US"/>
        </a:p>
      </dgm:t>
    </dgm:pt>
    <dgm:pt modelId="{EF399DA9-F8FD-4AF8-B5CE-21A5411E6C43}">
      <dgm:prSet/>
      <dgm:spPr/>
      <dgm:t>
        <a:bodyPr/>
        <a:lstStyle/>
        <a:p>
          <a:r>
            <a:rPr lang="en-US" dirty="0" smtClean="0"/>
            <a:t>Massage Parlors</a:t>
          </a:r>
          <a:endParaRPr lang="en-US" dirty="0"/>
        </a:p>
      </dgm:t>
    </dgm:pt>
    <dgm:pt modelId="{EC78DEAE-937D-46DD-9BA0-84E3F80E3AC7}" type="parTrans" cxnId="{CEA6C8BD-2174-441E-92F7-4DB648CDF775}">
      <dgm:prSet/>
      <dgm:spPr/>
      <dgm:t>
        <a:bodyPr/>
        <a:lstStyle/>
        <a:p>
          <a:endParaRPr lang="en-US"/>
        </a:p>
      </dgm:t>
    </dgm:pt>
    <dgm:pt modelId="{29E0A4B5-8BEE-4273-BAA7-BD75A2A8A628}" type="sibTrans" cxnId="{CEA6C8BD-2174-441E-92F7-4DB648CDF775}">
      <dgm:prSet/>
      <dgm:spPr/>
      <dgm:t>
        <a:bodyPr/>
        <a:lstStyle/>
        <a:p>
          <a:endParaRPr lang="en-US"/>
        </a:p>
      </dgm:t>
    </dgm:pt>
    <dgm:pt modelId="{94532C78-46B3-4EC6-BC79-95F61546F281}">
      <dgm:prSet/>
      <dgm:spPr/>
      <dgm:t>
        <a:bodyPr/>
        <a:lstStyle/>
        <a:p>
          <a:r>
            <a:rPr lang="en-US" dirty="0" smtClean="0"/>
            <a:t>Escort Services</a:t>
          </a:r>
          <a:endParaRPr lang="en-US" dirty="0"/>
        </a:p>
      </dgm:t>
    </dgm:pt>
    <dgm:pt modelId="{5F9972C1-1F1E-4F66-B0E7-E67BC8203983}" type="parTrans" cxnId="{3D1A6835-A49B-4487-A896-A8BEA5E3CF11}">
      <dgm:prSet/>
      <dgm:spPr/>
      <dgm:t>
        <a:bodyPr/>
        <a:lstStyle/>
        <a:p>
          <a:endParaRPr lang="en-US"/>
        </a:p>
      </dgm:t>
    </dgm:pt>
    <dgm:pt modelId="{5FE69771-1026-41A0-B1CF-2B39BFA6E014}" type="sibTrans" cxnId="{3D1A6835-A49B-4487-A896-A8BEA5E3CF11}">
      <dgm:prSet/>
      <dgm:spPr/>
      <dgm:t>
        <a:bodyPr/>
        <a:lstStyle/>
        <a:p>
          <a:endParaRPr lang="en-US"/>
        </a:p>
      </dgm:t>
    </dgm:pt>
    <dgm:pt modelId="{35D2957F-89E4-447D-B02B-ED752A192C73}">
      <dgm:prSet/>
      <dgm:spPr/>
      <dgm:t>
        <a:bodyPr/>
        <a:lstStyle/>
        <a:p>
          <a:pPr algn="l"/>
          <a:r>
            <a:rPr lang="en-US" dirty="0" smtClean="0"/>
            <a:t>Nanny</a:t>
          </a:r>
          <a:endParaRPr lang="en-US" dirty="0"/>
        </a:p>
      </dgm:t>
    </dgm:pt>
    <dgm:pt modelId="{538F0679-EB6F-4BD6-9388-E858DCCD59DC}" type="parTrans" cxnId="{E4A6CBF3-8A2C-4ACE-912C-F9EDCF1723A7}">
      <dgm:prSet/>
      <dgm:spPr/>
      <dgm:t>
        <a:bodyPr/>
        <a:lstStyle/>
        <a:p>
          <a:endParaRPr lang="en-US"/>
        </a:p>
      </dgm:t>
    </dgm:pt>
    <dgm:pt modelId="{1DAC36EC-0A67-4FBA-9C66-5C694F9251B0}" type="sibTrans" cxnId="{E4A6CBF3-8A2C-4ACE-912C-F9EDCF1723A7}">
      <dgm:prSet/>
      <dgm:spPr/>
      <dgm:t>
        <a:bodyPr/>
        <a:lstStyle/>
        <a:p>
          <a:endParaRPr lang="en-US"/>
        </a:p>
      </dgm:t>
    </dgm:pt>
    <dgm:pt modelId="{601028C9-F50E-44DD-A139-D05FB155EFBC}">
      <dgm:prSet/>
      <dgm:spPr/>
      <dgm:t>
        <a:bodyPr/>
        <a:lstStyle/>
        <a:p>
          <a:pPr algn="l"/>
          <a:r>
            <a:rPr lang="en-US" dirty="0" smtClean="0"/>
            <a:t>Live in Maid</a:t>
          </a:r>
          <a:endParaRPr lang="en-US" dirty="0"/>
        </a:p>
      </dgm:t>
    </dgm:pt>
    <dgm:pt modelId="{92DC16E6-B532-4832-8A04-04FBC343D305}" type="parTrans" cxnId="{2676A843-E336-4213-B539-272ED827B545}">
      <dgm:prSet/>
      <dgm:spPr/>
      <dgm:t>
        <a:bodyPr/>
        <a:lstStyle/>
        <a:p>
          <a:endParaRPr lang="en-US"/>
        </a:p>
      </dgm:t>
    </dgm:pt>
    <dgm:pt modelId="{1D6EB46E-250A-4549-B6D9-7F298F7187C7}" type="sibTrans" cxnId="{2676A843-E336-4213-B539-272ED827B545}">
      <dgm:prSet/>
      <dgm:spPr/>
      <dgm:t>
        <a:bodyPr/>
        <a:lstStyle/>
        <a:p>
          <a:endParaRPr lang="en-US"/>
        </a:p>
      </dgm:t>
    </dgm:pt>
    <dgm:pt modelId="{CDDA972C-E0C2-4C50-A2A5-E921D522CAA2}">
      <dgm:prSet/>
      <dgm:spPr/>
      <dgm:t>
        <a:bodyPr/>
        <a:lstStyle/>
        <a:p>
          <a:pPr algn="l"/>
          <a:r>
            <a:rPr lang="en-US" dirty="0" smtClean="0"/>
            <a:t>Cook</a:t>
          </a:r>
          <a:endParaRPr lang="en-US" dirty="0"/>
        </a:p>
      </dgm:t>
    </dgm:pt>
    <dgm:pt modelId="{46BE0A30-4485-47AB-AB80-4D80C4FBBBD3}" type="parTrans" cxnId="{76F94616-4683-48CE-ADD3-50C30CD887F8}">
      <dgm:prSet/>
      <dgm:spPr/>
      <dgm:t>
        <a:bodyPr/>
        <a:lstStyle/>
        <a:p>
          <a:endParaRPr lang="en-US"/>
        </a:p>
      </dgm:t>
    </dgm:pt>
    <dgm:pt modelId="{C498E3C7-5D0A-4C29-8AFF-41C675653C09}" type="sibTrans" cxnId="{76F94616-4683-48CE-ADD3-50C30CD887F8}">
      <dgm:prSet/>
      <dgm:spPr/>
      <dgm:t>
        <a:bodyPr/>
        <a:lstStyle/>
        <a:p>
          <a:endParaRPr lang="en-US"/>
        </a:p>
      </dgm:t>
    </dgm:pt>
    <dgm:pt modelId="{964FD589-6ACE-4BC9-B2EE-91C82D3214AB}">
      <dgm:prSet/>
      <dgm:spPr/>
      <dgm:t>
        <a:bodyPr/>
        <a:lstStyle/>
        <a:p>
          <a:pPr algn="l"/>
          <a:r>
            <a:rPr lang="en-US" dirty="0" smtClean="0"/>
            <a:t>Landscaper</a:t>
          </a:r>
          <a:endParaRPr lang="en-US" dirty="0"/>
        </a:p>
      </dgm:t>
    </dgm:pt>
    <dgm:pt modelId="{8EB74434-31BB-401F-8D63-46BF38F7B272}" type="parTrans" cxnId="{8E4F6336-51F2-4FB7-BF6B-FC483A3BC0FB}">
      <dgm:prSet/>
      <dgm:spPr/>
      <dgm:t>
        <a:bodyPr/>
        <a:lstStyle/>
        <a:p>
          <a:endParaRPr lang="en-US"/>
        </a:p>
      </dgm:t>
    </dgm:pt>
    <dgm:pt modelId="{49B9C916-7F80-40FD-ABEC-EB6682B1D491}" type="sibTrans" cxnId="{8E4F6336-51F2-4FB7-BF6B-FC483A3BC0FB}">
      <dgm:prSet/>
      <dgm:spPr/>
      <dgm:t>
        <a:bodyPr/>
        <a:lstStyle/>
        <a:p>
          <a:endParaRPr lang="en-US"/>
        </a:p>
      </dgm:t>
    </dgm:pt>
    <dgm:pt modelId="{64C604B0-1DB6-4C4C-8A98-E52E3E0FD4F1}">
      <dgm:prSet/>
      <dgm:spPr/>
      <dgm:t>
        <a:bodyPr/>
        <a:lstStyle/>
        <a:p>
          <a:pPr algn="l"/>
          <a:r>
            <a:rPr lang="en-US" dirty="0" smtClean="0"/>
            <a:t>Butler</a:t>
          </a:r>
          <a:endParaRPr lang="en-US" dirty="0"/>
        </a:p>
      </dgm:t>
    </dgm:pt>
    <dgm:pt modelId="{246A656E-6829-4D3A-9F3D-E90483B8DA66}" type="parTrans" cxnId="{6B3CC276-AB8F-4870-AF2B-239D4FE2E552}">
      <dgm:prSet/>
      <dgm:spPr/>
      <dgm:t>
        <a:bodyPr/>
        <a:lstStyle/>
        <a:p>
          <a:endParaRPr lang="en-US"/>
        </a:p>
      </dgm:t>
    </dgm:pt>
    <dgm:pt modelId="{5964688C-3A47-4A54-933D-4B0E73032B21}" type="sibTrans" cxnId="{6B3CC276-AB8F-4870-AF2B-239D4FE2E552}">
      <dgm:prSet/>
      <dgm:spPr/>
      <dgm:t>
        <a:bodyPr/>
        <a:lstStyle/>
        <a:p>
          <a:endParaRPr lang="en-US"/>
        </a:p>
      </dgm:t>
    </dgm:pt>
    <dgm:pt modelId="{BC2F4346-8EA2-40B0-99EF-48D78945A0BA}" type="pres">
      <dgm:prSet presAssocID="{0D2ED16E-A271-4845-B953-0436FBB92E6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B6D79-4CBE-4AA3-B14F-AEA9B43733D8}" type="pres">
      <dgm:prSet presAssocID="{B0CC113C-B6BF-440B-A33E-7EA0E9B6EEAC}" presName="compNode" presStyleCnt="0"/>
      <dgm:spPr/>
    </dgm:pt>
    <dgm:pt modelId="{55A428BE-57FB-450B-B137-B25134D5F424}" type="pres">
      <dgm:prSet presAssocID="{B0CC113C-B6BF-440B-A33E-7EA0E9B6EEAC}" presName="childRect" presStyleLbl="bgAcc1" presStyleIdx="0" presStyleCnt="3" custLinFactNeighborX="11414" custLinFactNeighborY="-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8F435-55A3-4DFF-894C-9FA63CFC9EF5}" type="pres">
      <dgm:prSet presAssocID="{B0CC113C-B6BF-440B-A33E-7EA0E9B6EE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25C3C-BEDA-4B42-8F7D-07F74227DA73}" type="pres">
      <dgm:prSet presAssocID="{B0CC113C-B6BF-440B-A33E-7EA0E9B6EEAC}" presName="parentRect" presStyleLbl="alignNode1" presStyleIdx="0" presStyleCnt="3" custLinFactNeighborX="11414" custLinFactNeighborY="-25809"/>
      <dgm:spPr/>
      <dgm:t>
        <a:bodyPr/>
        <a:lstStyle/>
        <a:p>
          <a:endParaRPr lang="en-US"/>
        </a:p>
      </dgm:t>
    </dgm:pt>
    <dgm:pt modelId="{5134503D-507C-4EEA-88BC-6B0ED942F550}" type="pres">
      <dgm:prSet presAssocID="{B0CC113C-B6BF-440B-A33E-7EA0E9B6EEAC}" presName="adorn" presStyleLbl="fgAccFollowNode1" presStyleIdx="0" presStyleCnt="3" custScaleX="206588" custScaleY="195748" custLinFactNeighborX="-12196" custLinFactNeighborY="4646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B29A9FF7-0722-4E35-A5DA-D3DCF38789C0}" type="pres">
      <dgm:prSet presAssocID="{B6D72871-DB3A-42B4-8E59-B95CADE965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75A301-7A64-490A-B904-A5415B7A07BA}" type="pres">
      <dgm:prSet presAssocID="{80A1AE94-4AFB-4D3C-85AF-CD9D5DB19A3F}" presName="compNode" presStyleCnt="0"/>
      <dgm:spPr/>
    </dgm:pt>
    <dgm:pt modelId="{54BA93BC-7417-4383-B55A-FA2820A3AC87}" type="pres">
      <dgm:prSet presAssocID="{80A1AE94-4AFB-4D3C-85AF-CD9D5DB19A3F}" presName="childRect" presStyleLbl="bgAcc1" presStyleIdx="1" presStyleCnt="3" custLinFactNeighborX="-3077" custLinFactNeighborY="68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FE7B3-E24E-44D2-A46B-A2CE56DF1396}" type="pres">
      <dgm:prSet presAssocID="{80A1AE94-4AFB-4D3C-85AF-CD9D5DB19A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C8AFD-6294-4863-A616-8360F605A021}" type="pres">
      <dgm:prSet presAssocID="{80A1AE94-4AFB-4D3C-85AF-CD9D5DB19A3F}" presName="parentRect" presStyleLbl="alignNode1" presStyleIdx="1" presStyleCnt="3" custLinFactY="59178" custLinFactNeighborX="-2964" custLinFactNeighborY="100000"/>
      <dgm:spPr/>
      <dgm:t>
        <a:bodyPr/>
        <a:lstStyle/>
        <a:p>
          <a:endParaRPr lang="en-US"/>
        </a:p>
      </dgm:t>
    </dgm:pt>
    <dgm:pt modelId="{0F2C1DF3-F36A-4E20-87B6-C88A9F4C9C4F}" type="pres">
      <dgm:prSet presAssocID="{80A1AE94-4AFB-4D3C-85AF-CD9D5DB19A3F}" presName="adorn" presStyleLbl="fgAccFollowNode1" presStyleIdx="1" presStyleCnt="3" custScaleX="218322" custScaleY="206588" custLinFactY="-80926" custLinFactNeighborX="-7906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04A49EF9-5D5B-4CE3-86B3-4870F3BFC9E0}" type="pres">
      <dgm:prSet presAssocID="{2D3F5B3A-B300-4923-B13B-4D7EBA3396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57CD61-AA50-41AB-A2AD-CEB4E18DEA61}" type="pres">
      <dgm:prSet presAssocID="{3E3D8035-2863-4ECE-B1E8-4A450BC64FD9}" presName="compNode" presStyleCnt="0"/>
      <dgm:spPr/>
    </dgm:pt>
    <dgm:pt modelId="{675123BE-54DA-4D10-98F2-D91D7D3F2CAF}" type="pres">
      <dgm:prSet presAssocID="{3E3D8035-2863-4ECE-B1E8-4A450BC64FD9}" presName="childRect" presStyleLbl="bgAcc1" presStyleIdx="2" presStyleCnt="3" custScaleY="109975" custLinFactNeighborX="-10212" custLinFactNeighborY="38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F01B7-F34B-4124-AAB7-AC148D55A0E0}" type="pres">
      <dgm:prSet presAssocID="{3E3D8035-2863-4ECE-B1E8-4A450BC64F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5059-0D19-4798-90EC-05EA1ECB669C}" type="pres">
      <dgm:prSet presAssocID="{3E3D8035-2863-4ECE-B1E8-4A450BC64FD9}" presName="parentRect" presStyleLbl="alignNode1" presStyleIdx="2" presStyleCnt="3" custScaleY="109975" custLinFactNeighborX="-10212" custLinFactNeighborY="94561"/>
      <dgm:spPr/>
      <dgm:t>
        <a:bodyPr/>
        <a:lstStyle/>
        <a:p>
          <a:endParaRPr lang="en-US"/>
        </a:p>
      </dgm:t>
    </dgm:pt>
    <dgm:pt modelId="{7B99A4E4-B1B5-4C6A-A865-AFF3C7FEF92B}" type="pres">
      <dgm:prSet presAssocID="{3E3D8035-2863-4ECE-B1E8-4A450BC64FD9}" presName="adorn" presStyleLbl="fgAccFollowNode1" presStyleIdx="2" presStyleCnt="3" custScaleX="231469" custScaleY="218322" custLinFactY="-100000" custLinFactNeighborX="4320" custLinFactNeighborY="-11931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4C34729-8B9B-43F3-8D10-5820C2718DAC}" srcId="{80A1AE94-4AFB-4D3C-85AF-CD9D5DB19A3F}" destId="{1AE76700-2841-4C6A-9D77-B1AB1D2D265A}" srcOrd="2" destOrd="0" parTransId="{C24CC484-A454-4A43-98BE-F91575A72026}" sibTransId="{26290EA2-13A6-42F7-8983-7489F9391B79}"/>
    <dgm:cxn modelId="{65C7016B-27AC-4F07-89AD-D9D18B5C6F41}" type="presOf" srcId="{CD38767E-5867-4EE7-88C0-3CE28C2B2952}" destId="{55A428BE-57FB-450B-B137-B25134D5F424}" srcOrd="0" destOrd="4" presId="urn:microsoft.com/office/officeart/2005/8/layout/bList2"/>
    <dgm:cxn modelId="{4F7ADB32-1379-4E2E-AA5C-7F84835CF1F8}" type="presOf" srcId="{2D3F5B3A-B300-4923-B13B-4D7EBA339642}" destId="{04A49EF9-5D5B-4CE3-86B3-4870F3BFC9E0}" srcOrd="0" destOrd="0" presId="urn:microsoft.com/office/officeart/2005/8/layout/bList2"/>
    <dgm:cxn modelId="{DD571FD9-BDDE-418E-A5F0-B32755F84901}" srcId="{80A1AE94-4AFB-4D3C-85AF-CD9D5DB19A3F}" destId="{85B51A50-1859-4841-8B92-CC1104BD4352}" srcOrd="0" destOrd="0" parTransId="{D94524C4-3637-468A-A9CC-80A9312802A1}" sibTransId="{EA85D4E2-9EAD-4140-9D33-9CA163A9A61B}"/>
    <dgm:cxn modelId="{2FAA0BC8-9202-42CF-88D2-81A62DEB5971}" type="presOf" srcId="{1AE76700-2841-4C6A-9D77-B1AB1D2D265A}" destId="{54BA93BC-7417-4383-B55A-FA2820A3AC87}" srcOrd="0" destOrd="2" presId="urn:microsoft.com/office/officeart/2005/8/layout/bList2"/>
    <dgm:cxn modelId="{8E4F6336-51F2-4FB7-BF6B-FC483A3BC0FB}" srcId="{3E3D8035-2863-4ECE-B1E8-4A450BC64FD9}" destId="{964FD589-6ACE-4BC9-B2EE-91C82D3214AB}" srcOrd="3" destOrd="0" parTransId="{8EB74434-31BB-401F-8D63-46BF38F7B272}" sibTransId="{49B9C916-7F80-40FD-ABEC-EB6682B1D491}"/>
    <dgm:cxn modelId="{CEA6C8BD-2174-441E-92F7-4DB648CDF775}" srcId="{80A1AE94-4AFB-4D3C-85AF-CD9D5DB19A3F}" destId="{EF399DA9-F8FD-4AF8-B5CE-21A5411E6C43}" srcOrd="3" destOrd="0" parTransId="{EC78DEAE-937D-46DD-9BA0-84E3F80E3AC7}" sibTransId="{29E0A4B5-8BEE-4273-BAA7-BD75A2A8A628}"/>
    <dgm:cxn modelId="{6B3CC276-AB8F-4870-AF2B-239D4FE2E552}" srcId="{3E3D8035-2863-4ECE-B1E8-4A450BC64FD9}" destId="{64C604B0-1DB6-4C4C-8A98-E52E3E0FD4F1}" srcOrd="4" destOrd="0" parTransId="{246A656E-6829-4D3A-9F3D-E90483B8DA66}" sibTransId="{5964688C-3A47-4A54-933D-4B0E73032B21}"/>
    <dgm:cxn modelId="{A07F41BD-6339-4A00-833E-BBBFC7101C45}" type="presOf" srcId="{80A1AE94-4AFB-4D3C-85AF-CD9D5DB19A3F}" destId="{521C8AFD-6294-4863-A616-8360F605A021}" srcOrd="1" destOrd="0" presId="urn:microsoft.com/office/officeart/2005/8/layout/bList2"/>
    <dgm:cxn modelId="{C922B65A-93CE-4217-9EBB-4251C6E541FE}" srcId="{0D2ED16E-A271-4845-B953-0436FBB92E65}" destId="{80A1AE94-4AFB-4D3C-85AF-CD9D5DB19A3F}" srcOrd="1" destOrd="0" parTransId="{C93E21A5-70FD-4548-AFC2-9D429CAC274A}" sibTransId="{2D3F5B3A-B300-4923-B13B-4D7EBA339642}"/>
    <dgm:cxn modelId="{B2298521-AAA7-4991-8A93-D9BE74C78E66}" type="presOf" srcId="{69D62714-329F-44B9-A3CD-3E2474285E2F}" destId="{54BA93BC-7417-4383-B55A-FA2820A3AC87}" srcOrd="0" destOrd="1" presId="urn:microsoft.com/office/officeart/2005/8/layout/bList2"/>
    <dgm:cxn modelId="{1A89D099-C0CD-45CC-BF28-ECBEE7AACEE4}" srcId="{0D2ED16E-A271-4845-B953-0436FBB92E65}" destId="{3E3D8035-2863-4ECE-B1E8-4A450BC64FD9}" srcOrd="2" destOrd="0" parTransId="{67CFCA78-FB73-48A5-B362-67DEF4AA790E}" sibTransId="{C81AD600-50E5-4A1C-9CF6-7914A6F61EB6}"/>
    <dgm:cxn modelId="{AE37AF32-310E-4C69-9B71-DE8479FEDFF2}" type="presOf" srcId="{601028C9-F50E-44DD-A139-D05FB155EFBC}" destId="{675123BE-54DA-4D10-98F2-D91D7D3F2CAF}" srcOrd="0" destOrd="1" presId="urn:microsoft.com/office/officeart/2005/8/layout/bList2"/>
    <dgm:cxn modelId="{7F6389A4-5F27-427A-BD72-8932C944B45F}" type="presOf" srcId="{35D2957F-89E4-447D-B02B-ED752A192C73}" destId="{675123BE-54DA-4D10-98F2-D91D7D3F2CAF}" srcOrd="0" destOrd="0" presId="urn:microsoft.com/office/officeart/2005/8/layout/bList2"/>
    <dgm:cxn modelId="{1D365770-9502-4D10-B19E-EB2899892AB8}" type="presOf" srcId="{ECF4E980-B0E0-44DB-8BFC-A7C94F6FD44B}" destId="{55A428BE-57FB-450B-B137-B25134D5F424}" srcOrd="0" destOrd="2" presId="urn:microsoft.com/office/officeart/2005/8/layout/bList2"/>
    <dgm:cxn modelId="{6D21ED14-183C-47FC-8F25-88E5AED01F66}" type="presOf" srcId="{B0CC113C-B6BF-440B-A33E-7EA0E9B6EEAC}" destId="{B7325C3C-BEDA-4B42-8F7D-07F74227DA73}" srcOrd="1" destOrd="0" presId="urn:microsoft.com/office/officeart/2005/8/layout/bList2"/>
    <dgm:cxn modelId="{61DEDBD6-D048-4E27-908E-0E02EC66E2CC}" type="presOf" srcId="{87B4FECA-7DF7-4D6E-A9DA-3680C83C2E38}" destId="{55A428BE-57FB-450B-B137-B25134D5F424}" srcOrd="0" destOrd="0" presId="urn:microsoft.com/office/officeart/2005/8/layout/bList2"/>
    <dgm:cxn modelId="{4727FC8F-A388-45DB-BFDC-EB9536F5A79B}" type="presOf" srcId="{CDDA972C-E0C2-4C50-A2A5-E921D522CAA2}" destId="{675123BE-54DA-4D10-98F2-D91D7D3F2CAF}" srcOrd="0" destOrd="2" presId="urn:microsoft.com/office/officeart/2005/8/layout/bList2"/>
    <dgm:cxn modelId="{FDEBCED0-C487-4229-8151-4090538205A1}" srcId="{B0CC113C-B6BF-440B-A33E-7EA0E9B6EEAC}" destId="{CD38767E-5867-4EE7-88C0-3CE28C2B2952}" srcOrd="4" destOrd="0" parTransId="{C1358058-95C3-4178-8371-FD367194924B}" sibTransId="{2AA0DC07-4B56-4BF3-99CF-1E31ECB4D8B3}"/>
    <dgm:cxn modelId="{B832A9FC-9C51-4483-A5FB-70BF30E7B840}" type="presOf" srcId="{964FD589-6ACE-4BC9-B2EE-91C82D3214AB}" destId="{675123BE-54DA-4D10-98F2-D91D7D3F2CAF}" srcOrd="0" destOrd="3" presId="urn:microsoft.com/office/officeart/2005/8/layout/bList2"/>
    <dgm:cxn modelId="{9F3F32B4-B73E-4066-9848-B9547DE145CD}" type="presOf" srcId="{3E3D8035-2863-4ECE-B1E8-4A450BC64FD9}" destId="{FBA05059-0D19-4798-90EC-05EA1ECB669C}" srcOrd="1" destOrd="0" presId="urn:microsoft.com/office/officeart/2005/8/layout/bList2"/>
    <dgm:cxn modelId="{1F780F43-4739-47B3-BC22-71D1E2AFF095}" type="presOf" srcId="{80A1AE94-4AFB-4D3C-85AF-CD9D5DB19A3F}" destId="{F5AFE7B3-E24E-44D2-A46B-A2CE56DF1396}" srcOrd="0" destOrd="0" presId="urn:microsoft.com/office/officeart/2005/8/layout/bList2"/>
    <dgm:cxn modelId="{1B9271C6-C8FA-4D5C-9926-1E9B834D90F2}" type="presOf" srcId="{85B51A50-1859-4841-8B92-CC1104BD4352}" destId="{54BA93BC-7417-4383-B55A-FA2820A3AC87}" srcOrd="0" destOrd="0" presId="urn:microsoft.com/office/officeart/2005/8/layout/bList2"/>
    <dgm:cxn modelId="{C25CE29F-A1AC-412C-8230-F455C828B6A1}" type="presOf" srcId="{EF399DA9-F8FD-4AF8-B5CE-21A5411E6C43}" destId="{54BA93BC-7417-4383-B55A-FA2820A3AC87}" srcOrd="0" destOrd="3" presId="urn:microsoft.com/office/officeart/2005/8/layout/bList2"/>
    <dgm:cxn modelId="{4BB5018C-84B5-4BED-A56E-E8E9944C6346}" srcId="{B0CC113C-B6BF-440B-A33E-7EA0E9B6EEAC}" destId="{0FA69B56-CA3E-4D89-BA97-ACA8DB1367A6}" srcOrd="3" destOrd="0" parTransId="{D1FE27C7-A234-4E06-82FD-82BECCACECF1}" sibTransId="{E79D4F9A-6091-48B4-91C4-9423304154CF}"/>
    <dgm:cxn modelId="{220834CE-D79F-46CD-AC7C-5B98343C15ED}" type="presOf" srcId="{0D2ED16E-A271-4845-B953-0436FBB92E65}" destId="{BC2F4346-8EA2-40B0-99EF-48D78945A0BA}" srcOrd="0" destOrd="0" presId="urn:microsoft.com/office/officeart/2005/8/layout/bList2"/>
    <dgm:cxn modelId="{0BC00A61-B967-43E6-8FB8-5527F8DF841B}" type="presOf" srcId="{B0CC113C-B6BF-440B-A33E-7EA0E9B6EEAC}" destId="{AFB8F435-55A3-4DFF-894C-9FA63CFC9EF5}" srcOrd="0" destOrd="0" presId="urn:microsoft.com/office/officeart/2005/8/layout/bList2"/>
    <dgm:cxn modelId="{5C6B598D-530E-4B0F-815D-F4F7682B2D5C}" type="presOf" srcId="{94532C78-46B3-4EC6-BC79-95F61546F281}" destId="{54BA93BC-7417-4383-B55A-FA2820A3AC87}" srcOrd="0" destOrd="4" presId="urn:microsoft.com/office/officeart/2005/8/layout/bList2"/>
    <dgm:cxn modelId="{06CE60C9-FF4E-4C2F-A3F2-B44D066CC136}" srcId="{80A1AE94-4AFB-4D3C-85AF-CD9D5DB19A3F}" destId="{69D62714-329F-44B9-A3CD-3E2474285E2F}" srcOrd="1" destOrd="0" parTransId="{DA75AA59-11B0-4FEB-923E-42CB202B7554}" sibTransId="{9A9E927E-C7D7-4A29-9A99-354938C21424}"/>
    <dgm:cxn modelId="{F8F9DC9E-4B8D-4B6A-83A7-8925928EE185}" type="presOf" srcId="{B6D72871-DB3A-42B4-8E59-B95CADE965EC}" destId="{B29A9FF7-0722-4E35-A5DA-D3DCF38789C0}" srcOrd="0" destOrd="0" presId="urn:microsoft.com/office/officeart/2005/8/layout/bList2"/>
    <dgm:cxn modelId="{41A7B890-C7A0-4A3C-B377-BFC58E1325AB}" type="presOf" srcId="{3E3D8035-2863-4ECE-B1E8-4A450BC64FD9}" destId="{3D2F01B7-F34B-4124-AAB7-AC148D55A0E0}" srcOrd="0" destOrd="0" presId="urn:microsoft.com/office/officeart/2005/8/layout/bList2"/>
    <dgm:cxn modelId="{C2B13071-231A-4334-8323-3F323DB0BA30}" srcId="{0D2ED16E-A271-4845-B953-0436FBB92E65}" destId="{B0CC113C-B6BF-440B-A33E-7EA0E9B6EEAC}" srcOrd="0" destOrd="0" parTransId="{2054670D-A631-4D56-94E9-9F7C8F243771}" sibTransId="{B6D72871-DB3A-42B4-8E59-B95CADE965EC}"/>
    <dgm:cxn modelId="{76F94616-4683-48CE-ADD3-50C30CD887F8}" srcId="{3E3D8035-2863-4ECE-B1E8-4A450BC64FD9}" destId="{CDDA972C-E0C2-4C50-A2A5-E921D522CAA2}" srcOrd="2" destOrd="0" parTransId="{46BE0A30-4485-47AB-AB80-4D80C4FBBBD3}" sibTransId="{C498E3C7-5D0A-4C29-8AFF-41C675653C09}"/>
    <dgm:cxn modelId="{E4A6CBF3-8A2C-4ACE-912C-F9EDCF1723A7}" srcId="{3E3D8035-2863-4ECE-B1E8-4A450BC64FD9}" destId="{35D2957F-89E4-447D-B02B-ED752A192C73}" srcOrd="0" destOrd="0" parTransId="{538F0679-EB6F-4BD6-9388-E858DCCD59DC}" sibTransId="{1DAC36EC-0A67-4FBA-9C66-5C694F9251B0}"/>
    <dgm:cxn modelId="{3D1A6835-A49B-4487-A896-A8BEA5E3CF11}" srcId="{80A1AE94-4AFB-4D3C-85AF-CD9D5DB19A3F}" destId="{94532C78-46B3-4EC6-BC79-95F61546F281}" srcOrd="4" destOrd="0" parTransId="{5F9972C1-1F1E-4F66-B0E7-E67BC8203983}" sibTransId="{5FE69771-1026-41A0-B1CF-2B39BFA6E014}"/>
    <dgm:cxn modelId="{CB46D9B1-66D9-4CC2-8ADC-D9CDA8F964D9}" type="presOf" srcId="{0FA69B56-CA3E-4D89-BA97-ACA8DB1367A6}" destId="{55A428BE-57FB-450B-B137-B25134D5F424}" srcOrd="0" destOrd="3" presId="urn:microsoft.com/office/officeart/2005/8/layout/bList2"/>
    <dgm:cxn modelId="{2676A843-E336-4213-B539-272ED827B545}" srcId="{3E3D8035-2863-4ECE-B1E8-4A450BC64FD9}" destId="{601028C9-F50E-44DD-A139-D05FB155EFBC}" srcOrd="1" destOrd="0" parTransId="{92DC16E6-B532-4832-8A04-04FBC343D305}" sibTransId="{1D6EB46E-250A-4549-B6D9-7F298F7187C7}"/>
    <dgm:cxn modelId="{155A862B-A24A-42B6-918C-A81BE7458455}" type="presOf" srcId="{64C604B0-1DB6-4C4C-8A98-E52E3E0FD4F1}" destId="{675123BE-54DA-4D10-98F2-D91D7D3F2CAF}" srcOrd="0" destOrd="4" presId="urn:microsoft.com/office/officeart/2005/8/layout/bList2"/>
    <dgm:cxn modelId="{D6F621FD-45AB-4A44-AEC2-CAB6AAEB96E1}" srcId="{B0CC113C-B6BF-440B-A33E-7EA0E9B6EEAC}" destId="{87B4FECA-7DF7-4D6E-A9DA-3680C83C2E38}" srcOrd="0" destOrd="0" parTransId="{BE9071AE-9942-496D-A8F3-4D768DC5E68F}" sibTransId="{18487B07-FF4F-44CF-8388-E5DD201EA4DF}"/>
    <dgm:cxn modelId="{199CBF4D-FA18-470C-A8A1-098DDE52CB48}" srcId="{B0CC113C-B6BF-440B-A33E-7EA0E9B6EEAC}" destId="{ECF4E980-B0E0-44DB-8BFC-A7C94F6FD44B}" srcOrd="2" destOrd="0" parTransId="{27C6BC44-212F-4B6A-9A0F-2C32FC8B96D9}" sibTransId="{898DAC66-7AC9-4A79-90D9-7314775D3CBB}"/>
    <dgm:cxn modelId="{F68ADE2A-47B7-4213-9124-522272B4E130}" srcId="{B0CC113C-B6BF-440B-A33E-7EA0E9B6EEAC}" destId="{9D9CB963-01BE-4C39-8357-1820510326FD}" srcOrd="1" destOrd="0" parTransId="{86DA7630-BD53-4DAF-8918-869C5FECFAB7}" sibTransId="{0373D87F-1D64-4592-B98F-15F484F54E96}"/>
    <dgm:cxn modelId="{045BC070-033E-4533-9DCC-C955EA851ECB}" type="presOf" srcId="{9D9CB963-01BE-4C39-8357-1820510326FD}" destId="{55A428BE-57FB-450B-B137-B25134D5F424}" srcOrd="0" destOrd="1" presId="urn:microsoft.com/office/officeart/2005/8/layout/bList2"/>
    <dgm:cxn modelId="{F3216DF6-D0D2-40ED-9B2B-A17F5AF96C9F}" type="presParOf" srcId="{BC2F4346-8EA2-40B0-99EF-48D78945A0BA}" destId="{876B6D79-4CBE-4AA3-B14F-AEA9B43733D8}" srcOrd="0" destOrd="0" presId="urn:microsoft.com/office/officeart/2005/8/layout/bList2"/>
    <dgm:cxn modelId="{7AE64A1C-3A4D-435B-B1BD-826A297259FE}" type="presParOf" srcId="{876B6D79-4CBE-4AA3-B14F-AEA9B43733D8}" destId="{55A428BE-57FB-450B-B137-B25134D5F424}" srcOrd="0" destOrd="0" presId="urn:microsoft.com/office/officeart/2005/8/layout/bList2"/>
    <dgm:cxn modelId="{8CEB4D35-76DD-4E53-BC6D-8648BF6194E5}" type="presParOf" srcId="{876B6D79-4CBE-4AA3-B14F-AEA9B43733D8}" destId="{AFB8F435-55A3-4DFF-894C-9FA63CFC9EF5}" srcOrd="1" destOrd="0" presId="urn:microsoft.com/office/officeart/2005/8/layout/bList2"/>
    <dgm:cxn modelId="{23FA40BC-59BC-4BF3-B9FB-8B70E50204F8}" type="presParOf" srcId="{876B6D79-4CBE-4AA3-B14F-AEA9B43733D8}" destId="{B7325C3C-BEDA-4B42-8F7D-07F74227DA73}" srcOrd="2" destOrd="0" presId="urn:microsoft.com/office/officeart/2005/8/layout/bList2"/>
    <dgm:cxn modelId="{B0EF352B-129F-45FE-A5A1-B0E84E41A5D1}" type="presParOf" srcId="{876B6D79-4CBE-4AA3-B14F-AEA9B43733D8}" destId="{5134503D-507C-4EEA-88BC-6B0ED942F550}" srcOrd="3" destOrd="0" presId="urn:microsoft.com/office/officeart/2005/8/layout/bList2"/>
    <dgm:cxn modelId="{ED274EBA-EFE2-4FD2-B287-10E4AE7724E5}" type="presParOf" srcId="{BC2F4346-8EA2-40B0-99EF-48D78945A0BA}" destId="{B29A9FF7-0722-4E35-A5DA-D3DCF38789C0}" srcOrd="1" destOrd="0" presId="urn:microsoft.com/office/officeart/2005/8/layout/bList2"/>
    <dgm:cxn modelId="{AAE86F72-D5A2-47A0-AB43-4ABC6E64A162}" type="presParOf" srcId="{BC2F4346-8EA2-40B0-99EF-48D78945A0BA}" destId="{B875A301-7A64-490A-B904-A5415B7A07BA}" srcOrd="2" destOrd="0" presId="urn:microsoft.com/office/officeart/2005/8/layout/bList2"/>
    <dgm:cxn modelId="{C6D23A65-672F-40D9-A551-EE3FF55C42E9}" type="presParOf" srcId="{B875A301-7A64-490A-B904-A5415B7A07BA}" destId="{54BA93BC-7417-4383-B55A-FA2820A3AC87}" srcOrd="0" destOrd="0" presId="urn:microsoft.com/office/officeart/2005/8/layout/bList2"/>
    <dgm:cxn modelId="{CFC6DC9F-8790-4F78-9B4F-93D975B8D49F}" type="presParOf" srcId="{B875A301-7A64-490A-B904-A5415B7A07BA}" destId="{F5AFE7B3-E24E-44D2-A46B-A2CE56DF1396}" srcOrd="1" destOrd="0" presId="urn:microsoft.com/office/officeart/2005/8/layout/bList2"/>
    <dgm:cxn modelId="{E0E4265E-C79E-4420-B3DE-8E9E04AD4103}" type="presParOf" srcId="{B875A301-7A64-490A-B904-A5415B7A07BA}" destId="{521C8AFD-6294-4863-A616-8360F605A021}" srcOrd="2" destOrd="0" presId="urn:microsoft.com/office/officeart/2005/8/layout/bList2"/>
    <dgm:cxn modelId="{6D69362B-17B1-4BA3-859B-BB18B7CAEC1F}" type="presParOf" srcId="{B875A301-7A64-490A-B904-A5415B7A07BA}" destId="{0F2C1DF3-F36A-4E20-87B6-C88A9F4C9C4F}" srcOrd="3" destOrd="0" presId="urn:microsoft.com/office/officeart/2005/8/layout/bList2"/>
    <dgm:cxn modelId="{594BC24F-9926-46B9-AD0E-0BA1C292F13A}" type="presParOf" srcId="{BC2F4346-8EA2-40B0-99EF-48D78945A0BA}" destId="{04A49EF9-5D5B-4CE3-86B3-4870F3BFC9E0}" srcOrd="3" destOrd="0" presId="urn:microsoft.com/office/officeart/2005/8/layout/bList2"/>
    <dgm:cxn modelId="{6598D070-4978-469E-AF0D-4DA8A581A0B3}" type="presParOf" srcId="{BC2F4346-8EA2-40B0-99EF-48D78945A0BA}" destId="{2357CD61-AA50-41AB-A2AD-CEB4E18DEA61}" srcOrd="4" destOrd="0" presId="urn:microsoft.com/office/officeart/2005/8/layout/bList2"/>
    <dgm:cxn modelId="{AC65EAD7-0982-4435-8149-3D7F59CEC996}" type="presParOf" srcId="{2357CD61-AA50-41AB-A2AD-CEB4E18DEA61}" destId="{675123BE-54DA-4D10-98F2-D91D7D3F2CAF}" srcOrd="0" destOrd="0" presId="urn:microsoft.com/office/officeart/2005/8/layout/bList2"/>
    <dgm:cxn modelId="{38A25FB5-10DA-4701-8538-A19BAD252FB9}" type="presParOf" srcId="{2357CD61-AA50-41AB-A2AD-CEB4E18DEA61}" destId="{3D2F01B7-F34B-4124-AAB7-AC148D55A0E0}" srcOrd="1" destOrd="0" presId="urn:microsoft.com/office/officeart/2005/8/layout/bList2"/>
    <dgm:cxn modelId="{FF819207-238F-48CD-B706-40F6D094BC54}" type="presParOf" srcId="{2357CD61-AA50-41AB-A2AD-CEB4E18DEA61}" destId="{FBA05059-0D19-4798-90EC-05EA1ECB669C}" srcOrd="2" destOrd="0" presId="urn:microsoft.com/office/officeart/2005/8/layout/bList2"/>
    <dgm:cxn modelId="{152B7181-1970-40CD-8618-570A20ADD536}" type="presParOf" srcId="{2357CD61-AA50-41AB-A2AD-CEB4E18DEA61}" destId="{7B99A4E4-B1B5-4C6A-A865-AFF3C7FEF92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fld id="{0B01A55F-A875-49D4-98E3-6C06D8D533FF}" type="slidenum">
              <a:rPr lang="en-US" altLang="es-ES"/>
              <a:pPr/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09648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9" tIns="46215" rIns="92429" bIns="4621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100" b="0">
                <a:solidFill>
                  <a:schemeClr val="tx1"/>
                </a:solidFill>
              </a:defRPr>
            </a:lvl1pPr>
          </a:lstStyle>
          <a:p>
            <a:fld id="{412CC833-17B7-4040-BB4D-0BF0CC15C86F}" type="slidenum">
              <a:rPr lang="en-US" altLang="es-ES"/>
              <a:pPr/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943480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EAD169-A5EE-4787-A30E-8037FE0F8F3F}" type="slidenum">
              <a:rPr lang="en-US" altLang="en-US" sz="1100"/>
              <a:pPr>
                <a:spcBef>
                  <a:spcPct val="0"/>
                </a:spcBef>
              </a:pPr>
              <a:t>1</a:t>
            </a:fld>
            <a:endParaRPr lang="en-US" altLang="en-US" sz="11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 eaLnBrk="1" hangingPunct="1"/>
            <a:r>
              <a:rPr lang="en-US" alt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023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56341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1660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 2010, the age-adjusted violent victimization rate for persons with disabilities was almost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twice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rate among persons without disabilities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28 per 1,000 individuals with disabilities vs 15 per 1,000 individuals without disabilities [2]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Persons with cognitive disabilities had the highest rate of violent victimization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30 per 1,000 individuals [3]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 five year retrospective study of children with disabilities in a pediatric hospital found that: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		(a)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68% of the children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with disabilities were victims of sexual violence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	(b)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32% were victims of physical violence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[4]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 a retrospective study of hospital records over a ten year period with a population of 39,000, 6,000 children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15% were victims of violence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Of the 6,000,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64% or 3,840 were children with disabilities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Over half the sample or 54% were exposed to multiple forms of violence [5]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16891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/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D610D3-C0D5-4E86-AC23-554099864765}" type="slidenum">
              <a:rPr lang="en-US" altLang="en-US" b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1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/>
          <a:lstStyle/>
          <a:p>
            <a:endParaRPr lang="en-US" altLang="en-US" dirty="0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819E5-5CAC-4CEA-AF8C-347CA865291D}" type="slidenum">
              <a:rPr lang="en-US" altLang="en-US" b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</a:t>
            </a:r>
            <a:r>
              <a:rPr lang="en-US" baseline="0" dirty="0" smtClean="0"/>
              <a:t>s brought by two </a:t>
            </a:r>
            <a:r>
              <a:rPr lang="en-US" baseline="0" dirty="0" err="1" smtClean="0"/>
              <a:t>Philipino</a:t>
            </a:r>
            <a:r>
              <a:rPr lang="en-US" baseline="0" dirty="0" smtClean="0"/>
              <a:t> natives that owned two employment leasing companies. </a:t>
            </a:r>
          </a:p>
          <a:p>
            <a:r>
              <a:rPr lang="en-US" baseline="0" dirty="0" err="1" smtClean="0"/>
              <a:t>Killearn</a:t>
            </a:r>
            <a:r>
              <a:rPr lang="en-US" baseline="0" dirty="0" smtClean="0"/>
              <a:t> similar to </a:t>
            </a:r>
            <a:r>
              <a:rPr lang="en-US" baseline="0" dirty="0" err="1" smtClean="0"/>
              <a:t>Ponavedra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Jax</a:t>
            </a:r>
            <a:r>
              <a:rPr lang="en-US" baseline="0" dirty="0" smtClean="0"/>
              <a:t>, Hide Park in Tampa, Celebration Orlando/Kissimmee, Pine Crest in Miami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 smtClean="0"/>
              <a:pPr/>
              <a:t>19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94854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793993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69630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946503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Miami Victim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3803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89592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441071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29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450122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Rapport. </a:t>
            </a:r>
            <a:br>
              <a:rPr lang="en-US" dirty="0" smtClean="0"/>
            </a:br>
            <a:r>
              <a:rPr lang="en-US" dirty="0" smtClean="0"/>
              <a:t>Be sincere</a:t>
            </a:r>
            <a:r>
              <a:rPr lang="en-US" baseline="0" dirty="0" smtClean="0"/>
              <a:t>!</a:t>
            </a:r>
            <a:endParaRPr lang="en-US" dirty="0" smtClean="0"/>
          </a:p>
          <a:p>
            <a:r>
              <a:rPr lang="en-US" dirty="0" smtClean="0"/>
              <a:t>Leave the investigation</a:t>
            </a:r>
            <a:r>
              <a:rPr lang="en-US" baseline="0" dirty="0" smtClean="0"/>
              <a:t> to Law Enforcement.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600993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request</a:t>
            </a:r>
            <a:r>
              <a:rPr lang="en-US" baseline="0" dirty="0" smtClean="0"/>
              <a:t> to be anonymous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71557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r>
              <a:rPr lang="en-US" baseline="0" dirty="0" smtClean="0"/>
              <a:t> a first degree misdemeanor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420858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74427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34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2392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19784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</a:t>
            </a:r>
            <a:r>
              <a:rPr lang="en-US" baseline="0" dirty="0" smtClean="0"/>
              <a:t> to the U.S. Department of Justice states south Florida is the third busiest sex trafficking region in the country. </a:t>
            </a:r>
          </a:p>
          <a:p>
            <a:r>
              <a:rPr lang="en-US" baseline="0" dirty="0" smtClean="0"/>
              <a:t>Florida Hubs – Tallahassee, Jacksonville, Orlando, Miami, Ft. Myers, Tampa. (aka circuit)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 smtClean="0"/>
              <a:pPr/>
              <a:t>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19540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Sex Trafficking, Pimps may also engage in a “Pimp Circle.” (The</a:t>
            </a:r>
            <a:r>
              <a:rPr lang="en-US" baseline="0" dirty="0" smtClean="0"/>
              <a:t> process of multiple pimps swarming and surrounding one woman or girl and hissing insults at her, for the purpose of humiliation and intimidation.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51479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Sex Trafficking, Pimps may also engage in a “Pimp Circle.” (The</a:t>
            </a:r>
            <a:r>
              <a:rPr lang="en-US" baseline="0" dirty="0" smtClean="0"/>
              <a:t> process of multiple pimps swarming and surrounding one woman or girl and hissing insults at her, for the purpose of humiliation and intimidation.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17964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53897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30037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C833-17B7-4040-BB4D-0BF0CC15C86F}" type="slidenum">
              <a:rPr lang="en-US" altLang="es-ES"/>
              <a:pPr/>
              <a:t>13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8468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AA6E6-EE78-470B-A0E5-10D56BC1A4DA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953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7338B-FF17-4635-804D-6D2417BA7026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857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6098-4839-4AAD-9690-6462CDF89F6F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3912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D2670-022A-45DA-B23E-9EB263E612A9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105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C0626-3D97-4728-B414-6F090F2ADF7D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214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91F7-7B19-4911-B494-C0B0778C7B30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88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1C7FF-9940-4949-AC8F-4902C283F784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5832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6E5BF-1F70-49CB-A2BA-50B5614A5D8A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26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37CD8-75D2-40A4-A422-EDD388497F07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467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AABE2-6EC4-4048-9CED-410B2A08AE80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7240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0128F-BC51-44F4-AB85-E67EF2706AC3}" type="slidenum">
              <a:rPr lang="en-US" altLang="es-ES"/>
              <a:pPr/>
              <a:t>‹#›</a:t>
            </a:fld>
            <a:endParaRPr lang="en-US" altLang="es-E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8871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103E203-5597-49A3-BAB5-3ACBDE981334}" type="slidenum">
              <a:rPr lang="en-US" altLang="es-ES"/>
              <a:pPr/>
              <a:t>‹#›</a:t>
            </a:fld>
            <a:endParaRPr lang="en-US" altLang="es-ES" dirty="0"/>
          </a:p>
        </p:txBody>
      </p:sp>
      <p:pic>
        <p:nvPicPr>
          <p:cNvPr id="1027" name="Picture 7" descr="swish-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.gov/tip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VZCLqXAF8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ZCLqXAF8uE" TargetMode="External"/><Relationship Id="rId4" Type="http://schemas.openxmlformats.org/officeDocument/2006/relationships/hyperlink" Target="http://www.youtube.com/watch?v=VZCLqXAF8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286000"/>
            <a:ext cx="7467600" cy="1981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 smtClean="0">
                <a:solidFill>
                  <a:schemeClr val="tx1"/>
                </a:solidFill>
              </a:rPr>
              <a:t>Human Trafficking </a:t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rgbClr val="000099"/>
                </a:solidFill>
              </a:rPr>
              <a:t>Modern Day Slavery</a:t>
            </a:r>
            <a:br>
              <a:rPr lang="en-US" altLang="en-US" sz="3200" b="1" dirty="0" smtClean="0">
                <a:solidFill>
                  <a:srgbClr val="000099"/>
                </a:solidFill>
              </a:rPr>
            </a:br>
            <a:r>
              <a:rPr lang="en-US" altLang="en-US" sz="3200" b="1" dirty="0" smtClean="0">
                <a:solidFill>
                  <a:srgbClr val="000099"/>
                </a:solidFill>
              </a:rPr>
              <a:t>June 10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, 2016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/>
            </a:r>
            <a:br>
              <a:rPr lang="en-US" altLang="en-US" sz="2400" b="1" dirty="0" smtClean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/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 smtClean="0">
                <a:solidFill>
                  <a:srgbClr val="000099"/>
                </a:solidFill>
              </a:rPr>
              <a:t>Presented by: </a:t>
            </a:r>
            <a:br>
              <a:rPr lang="en-US" altLang="en-US" sz="2400" b="1" dirty="0" smtClean="0">
                <a:solidFill>
                  <a:srgbClr val="000099"/>
                </a:solidFill>
              </a:rPr>
            </a:br>
            <a:r>
              <a:rPr lang="en-US" altLang="en-US" sz="2400" b="1" dirty="0" smtClean="0">
                <a:solidFill>
                  <a:srgbClr val="000099"/>
                </a:solidFill>
              </a:rPr>
              <a:t>Meghan Murray</a:t>
            </a:r>
            <a:r>
              <a:rPr lang="en-US" altLang="en-US" sz="4000" b="1" dirty="0" smtClean="0">
                <a:solidFill>
                  <a:schemeClr val="tx1"/>
                </a:solidFill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endParaRPr lang="en-US" alt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692275" y="75565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b="0" i="1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562600" y="5410200"/>
            <a:ext cx="3352800" cy="838200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1200" b="1" dirty="0" smtClean="0">
                <a:latin typeface="+mj-lt"/>
              </a:rPr>
              <a:t>Barbara Palmer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Director</a:t>
            </a:r>
            <a:r>
              <a:rPr lang="en-US" sz="9600" b="1" dirty="0" smtClean="0">
                <a:latin typeface="+mj-lt"/>
              </a:rPr>
              <a:t>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3581400" cy="1508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2800" dirty="0">
                <a:solidFill>
                  <a:schemeClr val="tx1"/>
                </a:solidFill>
              </a:rPr>
              <a:t>Rick Scott                             </a:t>
            </a:r>
            <a:r>
              <a:rPr lang="en-US" altLang="es-ES" sz="2400" dirty="0">
                <a:solidFill>
                  <a:schemeClr val="tx1"/>
                </a:solidFill>
              </a:rPr>
              <a:t>Governor</a:t>
            </a:r>
          </a:p>
          <a:p>
            <a:pPr eaLnBrk="1" hangingPunct="1"/>
            <a:endParaRPr lang="en-US" alt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733800" y="1219200"/>
            <a:ext cx="54229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Human Trafficking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109787"/>
            <a:ext cx="8296978" cy="429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/>
              </a:rPr>
              <a:t>Things to know: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People are trafficked into many industries </a:t>
            </a:r>
            <a:endParaRPr lang="en-US" altLang="en-US" sz="1600" dirty="0" smtClean="0">
              <a:solidFill>
                <a:srgbClr val="000000"/>
              </a:solidFill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Trafficking is visible; trafficking is accepted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Supply and demand fuel trafficking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“People smuggling” is not considered human trafficking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As many as one in five trafficking survivors fell prey a second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Boys and men are trafficked too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000000"/>
                </a:solidFill>
                <a:cs typeface="Arial"/>
              </a:rPr>
              <a:t>Disability is attractive to traffickers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/>
              </a:rPr>
              <a:t>There is no one “profile” of a trafficker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9769A0B5-E62C-4E05-A9E3-56B0603AEE61}" type="slidenum">
              <a:rPr lang="en-US" altLang="en-US" sz="1400" b="0"/>
              <a:pPr/>
              <a:t>10</a:t>
            </a:fld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657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7CD8-75D2-40A4-A422-EDD388497F07}" type="slidenum">
              <a:rPr lang="en-US" altLang="es-ES" smtClean="0"/>
              <a:pPr/>
              <a:t>11</a:t>
            </a:fld>
            <a:endParaRPr lang="en-US" altLang="es-ES" dirty="0"/>
          </a:p>
        </p:txBody>
      </p:sp>
      <p:sp>
        <p:nvSpPr>
          <p:cNvPr id="3" name="Rectangle 2"/>
          <p:cNvSpPr/>
          <p:nvPr/>
        </p:nvSpPr>
        <p:spPr>
          <a:xfrm>
            <a:off x="4152900" y="12192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0" dirty="0">
                <a:solidFill>
                  <a:schemeClr val="tx1"/>
                </a:solidFill>
              </a:rPr>
              <a:t>Human Trafficking</a:t>
            </a:r>
            <a:endParaRPr lang="en-US" sz="4400" b="0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04849639"/>
              </p:ext>
            </p:extLst>
          </p:nvPr>
        </p:nvGraphicFramePr>
        <p:xfrm>
          <a:off x="0" y="914401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Oval 14"/>
          <p:cNvSpPr/>
          <p:nvPr/>
        </p:nvSpPr>
        <p:spPr>
          <a:xfrm>
            <a:off x="1752600" y="1969390"/>
            <a:ext cx="1632221" cy="1546576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7391400" y="4920979"/>
            <a:ext cx="1724930" cy="1632221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152400" y="6019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 Types of Trafficking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49361"/>
            <a:ext cx="6629400" cy="88423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Human </a:t>
            </a:r>
            <a:r>
              <a:rPr lang="en-US" dirty="0">
                <a:cs typeface="Arial"/>
              </a:rPr>
              <a:t>Trafficker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199"/>
          </a:xfrm>
        </p:spPr>
        <p:txBody>
          <a:bodyPr/>
          <a:lstStyle/>
          <a:p>
            <a:r>
              <a:rPr lang="en-US" sz="3600" dirty="0" smtClean="0"/>
              <a:t>Traffickers do not have one profile</a:t>
            </a:r>
          </a:p>
          <a:p>
            <a:r>
              <a:rPr lang="en-US" sz="2800" dirty="0" smtClean="0"/>
              <a:t>Potential Traffickers</a:t>
            </a:r>
          </a:p>
          <a:p>
            <a:pPr lvl="1"/>
            <a:r>
              <a:rPr lang="en-US" sz="2000" dirty="0" smtClean="0"/>
              <a:t>Pimps</a:t>
            </a:r>
          </a:p>
          <a:p>
            <a:pPr lvl="1"/>
            <a:r>
              <a:rPr lang="en-US" sz="2000" dirty="0" smtClean="0"/>
              <a:t>Intimate partners/family members</a:t>
            </a:r>
          </a:p>
          <a:p>
            <a:pPr lvl="1"/>
            <a:r>
              <a:rPr lang="en-US" sz="2000" dirty="0" smtClean="0"/>
              <a:t>Gangs and Criminal networks</a:t>
            </a:r>
          </a:p>
          <a:p>
            <a:pPr lvl="1"/>
            <a:r>
              <a:rPr lang="en-US" sz="2000" dirty="0" smtClean="0"/>
              <a:t>Brothel and fake massage business owners and managers</a:t>
            </a:r>
          </a:p>
          <a:p>
            <a:pPr lvl="1"/>
            <a:r>
              <a:rPr lang="en-US" sz="2000" dirty="0" smtClean="0"/>
              <a:t>Growers and crew leaders in agriculture</a:t>
            </a:r>
          </a:p>
          <a:p>
            <a:pPr lvl="1"/>
            <a:r>
              <a:rPr lang="en-US" sz="2000" dirty="0" smtClean="0"/>
              <a:t>Labor brokers</a:t>
            </a:r>
          </a:p>
          <a:p>
            <a:pPr lvl="1"/>
            <a:r>
              <a:rPr lang="en-US" sz="2000" dirty="0" smtClean="0"/>
              <a:t>Employers of domestic servants</a:t>
            </a:r>
          </a:p>
          <a:p>
            <a:pPr lvl="1"/>
            <a:r>
              <a:rPr lang="en-US" sz="2000" dirty="0" smtClean="0"/>
              <a:t>Small business owners and managers</a:t>
            </a:r>
          </a:p>
          <a:p>
            <a:pPr lvl="1"/>
            <a:r>
              <a:rPr lang="en-US" sz="2000" dirty="0" smtClean="0"/>
              <a:t>Large factory owners and corporations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12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7228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49361"/>
            <a:ext cx="6629400" cy="88423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Becoming a Victim 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7966"/>
            <a:ext cx="4648200" cy="457601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Recruiting a Victim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Purposeful targeting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Warmth, gifts, compliments and sexual and physical intimacy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Selling of false love and “the Dream”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Elaborate promises of a better life, fast money and future luxuries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13</a:t>
            </a:fld>
            <a:endParaRPr lang="en-US" alt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4876800" y="25908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49361"/>
            <a:ext cx="6629400" cy="88423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Becoming a Victim 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2008036"/>
            <a:ext cx="9067800" cy="1219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“Grooming,” Breaking-down,” or “Seasoning”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Involves: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14</a:t>
            </a:fld>
            <a:endParaRPr lang="en-US" alt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3048000"/>
            <a:ext cx="8763000" cy="4616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Beating/slapping</a:t>
            </a:r>
            <a:r>
              <a:rPr lang="en-US" sz="2400" b="0" dirty="0" smtClean="0">
                <a:solidFill>
                  <a:schemeClr val="tx1"/>
                </a:solidFill>
              </a:rPr>
              <a:t>/</a:t>
            </a:r>
          </a:p>
          <a:p>
            <a:pPr lvl="2">
              <a:spcAft>
                <a:spcPts val="400"/>
              </a:spcAft>
            </a:pPr>
            <a:r>
              <a:rPr lang="en-US" sz="2400" b="0" dirty="0" smtClean="0">
                <a:solidFill>
                  <a:schemeClr val="tx1"/>
                </a:solidFill>
              </a:rPr>
              <a:t>    whipping</a:t>
            </a:r>
            <a:endParaRPr lang="en-US" sz="2400" b="0" dirty="0">
              <a:solidFill>
                <a:schemeClr val="tx1"/>
              </a:solidFill>
            </a:endParaRP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Burning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Sexual Assault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Confinement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Other torture techniques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Emotional abuse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Re-naming</a:t>
            </a:r>
          </a:p>
          <a:p>
            <a:pPr lvl="2">
              <a:spcAft>
                <a:spcPts val="400"/>
              </a:spcAft>
            </a:pPr>
            <a:endParaRPr lang="en-US" sz="2400" b="0" dirty="0">
              <a:solidFill>
                <a:schemeClr val="tx1"/>
              </a:solidFill>
            </a:endParaRPr>
          </a:p>
          <a:p>
            <a:pPr lvl="2">
              <a:spcAft>
                <a:spcPts val="400"/>
              </a:spcAft>
            </a:pPr>
            <a:endParaRPr lang="en-US" sz="2400" b="0" dirty="0" smtClean="0">
              <a:solidFill>
                <a:schemeClr val="tx1"/>
              </a:solidFill>
            </a:endParaRP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Creating a climate of fear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Removal </a:t>
            </a:r>
            <a:r>
              <a:rPr lang="en-US" sz="2400" b="0" dirty="0">
                <a:solidFill>
                  <a:schemeClr val="tx1"/>
                </a:solidFill>
              </a:rPr>
              <a:t>from familiarity and support structure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Document Confiscation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Forced sexual education</a:t>
            </a:r>
          </a:p>
          <a:p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816100" y="1417637"/>
            <a:ext cx="73279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Victims of Human Trafficking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9769A0B5-E62C-4E05-A9E3-56B0603AEE61}" type="slidenum">
              <a:rPr lang="en-US" altLang="en-US" sz="1400" b="0"/>
              <a:pPr/>
              <a:t>15</a:t>
            </a:fld>
            <a:endParaRPr lang="en-US" altLang="en-US" sz="1400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332998"/>
            <a:ext cx="8077200" cy="4068763"/>
          </a:xfrm>
        </p:spPr>
        <p:txBody>
          <a:bodyPr/>
          <a:lstStyle/>
          <a:p>
            <a:r>
              <a:rPr lang="en-US" b="1" dirty="0" smtClean="0"/>
              <a:t>Anyone can be a victim</a:t>
            </a:r>
          </a:p>
          <a:p>
            <a:r>
              <a:rPr lang="en-US" dirty="0" smtClean="0"/>
              <a:t>Some populations are more vulnerable to victimization.</a:t>
            </a:r>
          </a:p>
          <a:p>
            <a:pPr lvl="1"/>
            <a:r>
              <a:rPr lang="en-US" dirty="0"/>
              <a:t>These may include: undocumented immigrants; </a:t>
            </a:r>
            <a:r>
              <a:rPr lang="en-US" sz="2800" b="1" dirty="0"/>
              <a:t>runaway and homeless youth</a:t>
            </a:r>
            <a:r>
              <a:rPr lang="en-US" sz="2800" dirty="0"/>
              <a:t>; </a:t>
            </a:r>
            <a:r>
              <a:rPr lang="en-US" sz="2800" b="1" dirty="0"/>
              <a:t>victims of trauma and abuse; </a:t>
            </a:r>
            <a:r>
              <a:rPr lang="en-US" sz="2800" b="1" dirty="0" smtClean="0"/>
              <a:t>individuals with intellectual disabilities</a:t>
            </a:r>
            <a:r>
              <a:rPr lang="en-US" b="1" dirty="0" smtClean="0"/>
              <a:t>; </a:t>
            </a:r>
            <a:r>
              <a:rPr lang="en-US" dirty="0" smtClean="0"/>
              <a:t>refugees </a:t>
            </a:r>
            <a:r>
              <a:rPr lang="en-US" dirty="0"/>
              <a:t>and individuals fleeing conflict; and oppressed, marginalized, </a:t>
            </a:r>
            <a:r>
              <a:rPr lang="en-US" dirty="0" smtClean="0"/>
              <a:t>impoverished </a:t>
            </a:r>
            <a:r>
              <a:rPr lang="en-US" dirty="0"/>
              <a:t>groups and </a:t>
            </a:r>
            <a:r>
              <a:rPr lang="en-US" dirty="0" smtClean="0"/>
              <a:t>individuals, and/or </a:t>
            </a:r>
            <a:r>
              <a:rPr lang="en-US" sz="2800" b="1" dirty="0" smtClean="0"/>
              <a:t>individuals with low self-esteem</a:t>
            </a:r>
            <a:r>
              <a:rPr lang="en-US" b="1" dirty="0" smtClean="0"/>
              <a:t>. 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47800"/>
            <a:ext cx="7848600" cy="1143000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Disabilities and Victimization</a:t>
            </a:r>
            <a:endParaRPr lang="en-US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E5BF-1F70-49CB-A2BA-50B5614A5D8A}" type="slidenum">
              <a:rPr lang="en-US" altLang="es-ES"/>
              <a:pPr/>
              <a:t>16</a:t>
            </a:fld>
            <a:endParaRPr lang="en-US" alt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Persons with disabilities are almost </a:t>
            </a:r>
            <a:r>
              <a:rPr lang="en-US" sz="2800" dirty="0" smtClean="0">
                <a:solidFill>
                  <a:schemeClr val="tx1"/>
                </a:solidFill>
              </a:rPr>
              <a:t>twice</a:t>
            </a:r>
            <a:r>
              <a:rPr lang="en-US" sz="2000" b="0" dirty="0" smtClean="0">
                <a:solidFill>
                  <a:schemeClr val="tx1"/>
                </a:solidFill>
              </a:rPr>
              <a:t> as likely to be victims of violent crimes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Persons with cognitive disabilities are 30% more likely to be victims of violent </a:t>
            </a:r>
            <a:r>
              <a:rPr lang="en-US" sz="2000" b="0" dirty="0" smtClean="0">
                <a:solidFill>
                  <a:schemeClr val="tx1"/>
                </a:solidFill>
              </a:rPr>
              <a:t>crimes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68% of children with disabilities were victims of sexual violence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32% of children with disabilities were victims of physical </a:t>
            </a:r>
            <a:r>
              <a:rPr lang="en-US" sz="2000" b="0" dirty="0" smtClean="0">
                <a:solidFill>
                  <a:schemeClr val="tx1"/>
                </a:solidFill>
              </a:rPr>
              <a:t>violence</a:t>
            </a:r>
          </a:p>
          <a:p>
            <a:pPr marL="0" lvl="1">
              <a:spcAft>
                <a:spcPts val="1200"/>
              </a:spcAft>
            </a:pPr>
            <a:endParaRPr lang="en-US" altLang="en-US" sz="2000" b="0" dirty="0" smtClean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People </a:t>
            </a:r>
            <a:r>
              <a:rPr lang="en-US" altLang="en-US" sz="2400" dirty="0">
                <a:solidFill>
                  <a:schemeClr val="tx1"/>
                </a:solidFill>
              </a:rPr>
              <a:t>with intellectual, cognitive or developmental disabilities are </a:t>
            </a:r>
            <a:r>
              <a:rPr lang="en-US" altLang="en-US" sz="2400" dirty="0" smtClean="0">
                <a:solidFill>
                  <a:schemeClr val="tx1"/>
                </a:solidFill>
              </a:rPr>
              <a:t>7 </a:t>
            </a:r>
            <a:r>
              <a:rPr lang="en-US" altLang="en-US" sz="2400" dirty="0">
                <a:solidFill>
                  <a:schemeClr val="tx1"/>
                </a:solidFill>
              </a:rPr>
              <a:t>times higher risk of becoming victims </a:t>
            </a:r>
            <a:r>
              <a:rPr lang="en-US" altLang="en-US" sz="1400" dirty="0" smtClean="0">
                <a:solidFill>
                  <a:schemeClr val="tx1"/>
                </a:solidFill>
              </a:rPr>
              <a:t>[6]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3400" y="54864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C584B9-06A4-435A-A494-32617A4A9BEB}" type="slidenum">
              <a:rPr lang="en-US" altLang="en-US" sz="1200" b="0">
                <a:solidFill>
                  <a:schemeClr val="bg1"/>
                </a:solidFill>
              </a:rPr>
              <a:pPr algn="r" eaLnBrk="1" hangingPunct="1"/>
              <a:t>17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658AA6DF-617B-4B6B-8E98-6B81D4A83659}" type="slidenum">
              <a:rPr lang="en-US" altLang="en-US" sz="1400" b="0"/>
              <a:pPr/>
              <a:t>17</a:t>
            </a:fld>
            <a:endParaRPr lang="en-US" alt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647700" y="2330450"/>
            <a:ext cx="7924800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s-ES" sz="2000" b="0" dirty="0" smtClean="0">
                <a:solidFill>
                  <a:schemeClr val="tx1"/>
                </a:solidFill>
              </a:rPr>
              <a:t>In 2007 in China, around 1340 people were delivered from forced labor in brick kilns in a series of government-investigated rescues. </a:t>
            </a:r>
            <a:r>
              <a:rPr lang="en-US" altLang="es-ES" sz="2400" dirty="0" smtClean="0">
                <a:solidFill>
                  <a:schemeClr val="tx1"/>
                </a:solidFill>
              </a:rPr>
              <a:t>Many were children and nearly one-third of them had intellectual disabilities. </a:t>
            </a:r>
            <a:endParaRPr lang="en-US" altLang="es-E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502708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chemeClr val="tx1"/>
                </a:solidFill>
                <a:cs typeface="Arial"/>
              </a:rPr>
              <a:t>Disabilities and Victimization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/>
          <a:stretch/>
        </p:blipFill>
        <p:spPr>
          <a:xfrm>
            <a:off x="2929050" y="3797017"/>
            <a:ext cx="3362100" cy="27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33400" y="54864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F636D8-D3E8-44C3-B010-A1ECBD168D7F}" type="slidenum">
              <a:rPr lang="en-US" altLang="en-US" sz="1200" b="0">
                <a:solidFill>
                  <a:schemeClr val="bg1"/>
                </a:solidFill>
              </a:rPr>
              <a:pPr algn="r" eaLnBrk="1" hangingPunct="1"/>
              <a:t>18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C5A66D9F-C76B-4A49-BB72-ECEB521538A6}" type="slidenum">
              <a:rPr lang="en-US" altLang="en-US" sz="1400" b="0"/>
              <a:pPr/>
              <a:t>18</a:t>
            </a:fld>
            <a:endParaRPr lang="en-US" altLang="en-US" sz="1400" b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0" y="1371600"/>
            <a:ext cx="5999163" cy="914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Increased Vulnerability 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152401" y="2106513"/>
            <a:ext cx="899160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800100" indent="-3429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dirty="0" smtClean="0">
                <a:solidFill>
                  <a:schemeClr val="tx1"/>
                </a:solidFill>
              </a:rPr>
              <a:t>People </a:t>
            </a:r>
            <a:r>
              <a:rPr lang="en-US" altLang="en-US" sz="2400" b="0" dirty="0">
                <a:solidFill>
                  <a:schemeClr val="tx1"/>
                </a:solidFill>
              </a:rPr>
              <a:t>with developmental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disabilities are </a:t>
            </a:r>
            <a:r>
              <a:rPr lang="en-US" altLang="en-US" sz="2400" b="0" dirty="0">
                <a:solidFill>
                  <a:schemeClr val="tx1"/>
                </a:solidFill>
              </a:rPr>
              <a:t>more likely to be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victimized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because of </a:t>
            </a:r>
            <a:r>
              <a:rPr lang="en-US" altLang="en-US" sz="2400" dirty="0" smtClean="0">
                <a:solidFill>
                  <a:schemeClr val="tx1"/>
                </a:solidFill>
              </a:rPr>
              <a:t>social stigma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US" altLang="en-US" sz="1100" b="0" dirty="0">
              <a:solidFill>
                <a:schemeClr val="tx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U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nable </a:t>
            </a:r>
            <a:r>
              <a:rPr lang="en-US" altLang="en-US" sz="2000" b="0" dirty="0">
                <a:solidFill>
                  <a:schemeClr val="tx1"/>
                </a:solidFill>
              </a:rPr>
              <a:t>to report the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crime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Not </a:t>
            </a:r>
            <a:r>
              <a:rPr lang="en-US" altLang="en-US" sz="2000" b="0" dirty="0">
                <a:solidFill>
                  <a:schemeClr val="tx1"/>
                </a:solidFill>
              </a:rPr>
              <a:t>considered credible reporters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Unable </a:t>
            </a:r>
            <a:r>
              <a:rPr lang="en-US" altLang="en-US" sz="2000" b="0" dirty="0">
                <a:solidFill>
                  <a:schemeClr val="tx1"/>
                </a:solidFill>
              </a:rPr>
              <a:t>to differentiate between appropriate and inappropriate touching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May be socially isolated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Dependence on others for long-term care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Lack of economic independence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Lack of participation in abuse awareness and personal safety programs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Less education about sexuality and healthy intimate relationships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Communication challenges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Physical barriers to accessing supports and services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Victims of sexual, physical or mental abuse </a:t>
            </a:r>
            <a:r>
              <a:rPr lang="en-US" altLang="en-US" sz="1100" b="0" dirty="0" smtClean="0">
                <a:solidFill>
                  <a:schemeClr val="tx1"/>
                </a:solidFill>
              </a:rPr>
              <a:t>[1]</a:t>
            </a:r>
            <a:endParaRPr lang="en-US" alt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91" b="95394" l="10000" r="90000">
                        <a14:foregroundMark x1="12727" y1="8303" x2="88303" y2="87091"/>
                        <a14:foregroundMark x1="88303" y1="8303" x2="11455" y2="85152"/>
                        <a14:foregroundMark x1="24909" y1="43212" x2="24909" y2="43212"/>
                        <a14:foregroundMark x1="18182" y1="15939" x2="19758" y2="54424"/>
                        <a14:foregroundMark x1="81939" y1="20788" x2="82242" y2="53455"/>
                        <a14:foregroundMark x1="72303" y1="91212" x2="71697" y2="66242"/>
                        <a14:foregroundMark x1="17212" y1="9576" x2="84182" y2="10182"/>
                        <a14:foregroundMark x1="72303" y1="91576" x2="80303" y2="87394"/>
                        <a14:foregroundMark x1="74242" y1="91576" x2="81273" y2="88970"/>
                        <a14:foregroundMark x1="80970" y1="88364" x2="83515" y2="86121"/>
                        <a14:backgroundMark x1="73576" y1="92848" x2="85455" y2="86121"/>
                        <a14:backgroundMark x1="82545" y1="87394" x2="82545" y2="8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131">
            <a:off x="-114278" y="3162321"/>
            <a:ext cx="2286000" cy="228600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419600" y="1223211"/>
            <a:ext cx="464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Case files / FBI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D81D3AE2-9D1E-4E83-A0E7-C43E8AF52DCD}" type="slidenum">
              <a:rPr lang="en-US" altLang="en-US" sz="1400" b="0"/>
              <a:pPr/>
              <a:t>19</a:t>
            </a:fld>
            <a:endParaRPr lang="en-US" altLang="en-US" sz="1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21847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U.S. v. Carlos </a:t>
            </a:r>
            <a:r>
              <a:rPr lang="en-US" sz="2800" dirty="0" err="1" smtClean="0">
                <a:solidFill>
                  <a:schemeClr val="tx1"/>
                </a:solidFill>
              </a:rPr>
              <a:t>Monsalve</a:t>
            </a:r>
            <a:r>
              <a:rPr lang="en-US" sz="2800" dirty="0" smtClean="0">
                <a:solidFill>
                  <a:schemeClr val="tx1"/>
                </a:solidFill>
              </a:rPr>
              <a:t> &amp; U.S. v. Jorge </a:t>
            </a:r>
            <a:r>
              <a:rPr lang="en-US" sz="2800" dirty="0" err="1" smtClean="0">
                <a:solidFill>
                  <a:schemeClr val="tx1"/>
                </a:solidFill>
              </a:rPr>
              <a:t>Melchor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Part of Cartel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Close to 20 brothels operated by a Cartel around Florida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Melchor</a:t>
            </a:r>
            <a:r>
              <a:rPr lang="en-US" sz="2800" dirty="0" smtClean="0">
                <a:solidFill>
                  <a:schemeClr val="tx1"/>
                </a:solidFill>
              </a:rPr>
              <a:t> was Regional Pimp for NW Florida &amp; Distributed business cards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Prostitution delivery service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Required at least four johns (15 min each) per call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25-40 sex transactions a night per victim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 bwMode="auto">
          <a:xfrm>
            <a:off x="3268663" y="1219200"/>
            <a:ext cx="5867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Who is APD?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600" y="1981200"/>
            <a:ext cx="8001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Tx/>
              <a:buChar char="•"/>
            </a:pPr>
            <a:r>
              <a:rPr lang="en-US" altLang="en-US" dirty="0" smtClean="0"/>
              <a:t>APD provides Home and Community Based Waiver Services (HCBS) to individuals with Developmental Disabilities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032985"/>
            <a:ext cx="80772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Autism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Cerebral Palsy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Down 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syndrome</a:t>
            </a:r>
            <a:endParaRPr lang="en-US" altLang="en-US" sz="28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Intellectual 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Disabilities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schemeClr val="tx1"/>
              </a:solidFill>
            </a:endParaRPr>
          </a:p>
          <a:p>
            <a:pPr lvl="1"/>
            <a:endParaRPr lang="en-US" altLang="en-US" sz="28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 err="1" smtClean="0">
                <a:solidFill>
                  <a:schemeClr val="tx1"/>
                </a:solidFill>
              </a:rPr>
              <a:t>Prader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-Willi </a:t>
            </a:r>
            <a:r>
              <a:rPr lang="en-US" altLang="en-US" sz="2800" b="0" dirty="0">
                <a:solidFill>
                  <a:schemeClr val="tx1"/>
                </a:solidFill>
              </a:rPr>
              <a:t>s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yndrome</a:t>
            </a:r>
            <a:endParaRPr lang="en-US" altLang="en-US" sz="28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Spina 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bifida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chemeClr val="tx1"/>
                </a:solidFill>
              </a:rPr>
              <a:t>Phelan </a:t>
            </a:r>
            <a:r>
              <a:rPr lang="en-US" altLang="en-US" sz="2800" b="0" dirty="0" err="1" smtClean="0">
                <a:solidFill>
                  <a:schemeClr val="tx1"/>
                </a:solidFill>
              </a:rPr>
              <a:t>Mcdermid</a:t>
            </a:r>
            <a:r>
              <a:rPr lang="en-US" altLang="en-US" sz="2800" b="0" dirty="0" smtClean="0">
                <a:solidFill>
                  <a:schemeClr val="tx1"/>
                </a:solidFill>
              </a:rPr>
              <a:t> syndrome</a:t>
            </a:r>
            <a:endParaRPr lang="en-US" altLang="en-US" sz="2800" b="0" dirty="0">
              <a:solidFill>
                <a:schemeClr val="tx1"/>
              </a:solidFill>
            </a:endParaRPr>
          </a:p>
          <a:p>
            <a:endParaRPr 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2209800" y="1282958"/>
            <a:ext cx="7086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Red Flags Of Human Trafficking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052B1701-9067-4819-96E4-B59DA08E9B62}" type="slidenum">
              <a:rPr lang="en-US" altLang="en-US" sz="1400" b="0"/>
              <a:pPr/>
              <a:t>20</a:t>
            </a:fld>
            <a:endParaRPr lang="en-US" alt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911" r="13333" b="6590"/>
          <a:stretch/>
        </p:blipFill>
        <p:spPr>
          <a:xfrm>
            <a:off x="7212531" y="1905000"/>
            <a:ext cx="1828800" cy="1745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246" y="2133600"/>
            <a:ext cx="7772400" cy="509370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2400" dirty="0">
                <a:solidFill>
                  <a:schemeClr val="tx1"/>
                </a:solidFill>
              </a:rPr>
              <a:t>Common Work and Living Conditions:</a:t>
            </a:r>
          </a:p>
          <a:p>
            <a:pPr>
              <a:spcAft>
                <a:spcPts val="600"/>
              </a:spcAft>
            </a:pPr>
            <a:endParaRPr lang="en-US" altLang="es-ES" sz="1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 smtClean="0">
                <a:solidFill>
                  <a:schemeClr val="tx1"/>
                </a:solidFill>
              </a:rPr>
              <a:t>Is </a:t>
            </a:r>
            <a:r>
              <a:rPr lang="en-US" altLang="es-ES" sz="2000" b="0" dirty="0">
                <a:solidFill>
                  <a:schemeClr val="tx1"/>
                </a:solidFill>
              </a:rPr>
              <a:t>under 18 and is providing commercial sex acts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Is in the commercial sex industry and has a pimp / manager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Is unpaid, paid very little, or paid only through tips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Works excessively long and/or unusual hours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Is not allowed breaks or suffers under unusual restrictions at work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Owes a large debt and is unable to pay it off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Was recruited through false promises concerning the nature and conditions of his/her work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000" b="0" dirty="0">
                <a:solidFill>
                  <a:schemeClr val="tx1"/>
                </a:solidFill>
              </a:rPr>
              <a:t>High security measures exist in the work and/or living locations (e.g. opaque windows, boarded up windows, bars on windows, barbed wire, security cameras, etc.)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524000" y="1295400"/>
            <a:ext cx="8310563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Red Flags Of </a:t>
            </a:r>
            <a:r>
              <a:rPr lang="en-US" altLang="en-US" sz="3600" dirty="0"/>
              <a:t>Human Trafficking</a:t>
            </a:r>
            <a:endParaRPr lang="en-US" altLang="en-US" sz="3600" dirty="0" smtClean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ED503880-5A40-481A-A2F6-EAE141BD8529}" type="slidenum">
              <a:rPr lang="en-US" altLang="en-US" sz="1400" b="0"/>
              <a:pPr/>
              <a:t>21</a:t>
            </a:fld>
            <a:endParaRPr lang="en-US" alt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362200"/>
            <a:ext cx="8305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2400" dirty="0">
                <a:solidFill>
                  <a:schemeClr val="tx1"/>
                </a:solidFill>
              </a:rPr>
              <a:t>Poor Mental Health or Abnormal Behavior</a:t>
            </a:r>
            <a:r>
              <a:rPr lang="en-US" altLang="es-ES" sz="2400" dirty="0" smtClean="0">
                <a:solidFill>
                  <a:schemeClr val="tx1"/>
                </a:solidFill>
              </a:rPr>
              <a:t>:</a:t>
            </a:r>
            <a:endParaRPr lang="en-US" altLang="es-ES" sz="2400" dirty="0">
              <a:solidFill>
                <a:schemeClr val="tx1"/>
              </a:solidFill>
            </a:endParaRP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Is fearful, anxious, depressed, submissive, tense, or nervous/paranoid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Exhibits unusually fearful or anxious behavior after bringing up law enforcement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Avoids eye contact</a:t>
            </a:r>
          </a:p>
          <a:p>
            <a:r>
              <a:rPr lang="en-US" altLang="es-ES" sz="2400" dirty="0">
                <a:solidFill>
                  <a:schemeClr val="tx1"/>
                </a:solidFill>
              </a:rPr>
              <a:t>Poor Physical Health</a:t>
            </a:r>
            <a:r>
              <a:rPr lang="en-US" altLang="es-ES" sz="2400" dirty="0" smtClean="0">
                <a:solidFill>
                  <a:schemeClr val="tx1"/>
                </a:solidFill>
              </a:rPr>
              <a:t>:</a:t>
            </a:r>
            <a:endParaRPr lang="en-US" altLang="es-ES" sz="2400" dirty="0">
              <a:solidFill>
                <a:schemeClr val="tx1"/>
              </a:solidFill>
            </a:endParaRP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Lacks </a:t>
            </a:r>
            <a:r>
              <a:rPr lang="en-US" altLang="es-ES" sz="2400" b="0" dirty="0">
                <a:solidFill>
                  <a:schemeClr val="tx1"/>
                </a:solidFill>
              </a:rPr>
              <a:t>health care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Appears malnourished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Shows signs of physical and/or sexual abuse, physical restraint, confinement, or torture</a:t>
            </a:r>
          </a:p>
          <a:p>
            <a:endParaRPr lang="en-US" altLang="es-ES" sz="2400" dirty="0">
              <a:solidFill>
                <a:schemeClr val="tx1"/>
              </a:solidFill>
            </a:endParaRPr>
          </a:p>
          <a:p>
            <a:endParaRPr lang="en-US" altLang="es-E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911" r="13333" b="6590"/>
          <a:stretch/>
        </p:blipFill>
        <p:spPr>
          <a:xfrm>
            <a:off x="5679281" y="4038600"/>
            <a:ext cx="182880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911" r="13333" b="6590"/>
          <a:stretch/>
        </p:blipFill>
        <p:spPr>
          <a:xfrm>
            <a:off x="6743700" y="1905000"/>
            <a:ext cx="1828800" cy="1745673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057400" y="1291389"/>
            <a:ext cx="7086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/>
              <a:t>Red Flags Of Human Trafficking</a:t>
            </a:r>
            <a:endParaRPr lang="en-US" altLang="en-US" sz="3600" dirty="0" smtClean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7779C248-803E-4DA4-B682-984ECB8FCE04}" type="slidenum">
              <a:rPr lang="en-US" altLang="en-US" sz="1400" b="0"/>
              <a:pPr/>
              <a:t>22</a:t>
            </a:fld>
            <a:endParaRPr lang="en-US" alt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434389"/>
            <a:ext cx="8458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2400" dirty="0">
                <a:solidFill>
                  <a:schemeClr val="tx1"/>
                </a:solidFill>
              </a:rPr>
              <a:t>Lack of Control:</a:t>
            </a:r>
          </a:p>
          <a:p>
            <a:pPr>
              <a:spcAft>
                <a:spcPts val="600"/>
              </a:spcAft>
            </a:pPr>
            <a:endParaRPr lang="en-US" altLang="es-ES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Has </a:t>
            </a:r>
            <a:r>
              <a:rPr lang="en-US" altLang="es-ES" sz="2400" b="0" dirty="0">
                <a:solidFill>
                  <a:schemeClr val="tx1"/>
                </a:solidFill>
              </a:rPr>
              <a:t>few or no personal possessions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Is </a:t>
            </a:r>
            <a:r>
              <a:rPr lang="en-US" altLang="es-ES" sz="2400" b="0" dirty="0">
                <a:solidFill>
                  <a:schemeClr val="tx1"/>
                </a:solidFill>
              </a:rPr>
              <a:t>not in control of his/her own money, no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financial </a:t>
            </a:r>
          </a:p>
          <a:p>
            <a:pPr>
              <a:spcAft>
                <a:spcPts val="600"/>
              </a:spcAft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 records</a:t>
            </a:r>
            <a:r>
              <a:rPr lang="en-US" altLang="es-ES" sz="2400" b="0" dirty="0">
                <a:solidFill>
                  <a:schemeClr val="tx1"/>
                </a:solidFill>
              </a:rPr>
              <a:t>, or bank account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Is </a:t>
            </a:r>
            <a:r>
              <a:rPr lang="en-US" altLang="es-ES" sz="2400" b="0" dirty="0">
                <a:solidFill>
                  <a:schemeClr val="tx1"/>
                </a:solidFill>
              </a:rPr>
              <a:t>not in control of his/her own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identification documents </a:t>
            </a:r>
            <a:r>
              <a:rPr lang="en-US" altLang="es-ES" sz="2400" b="0" dirty="0">
                <a:solidFill>
                  <a:schemeClr val="tx1"/>
                </a:solidFill>
              </a:rPr>
              <a:t>(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ID </a:t>
            </a:r>
          </a:p>
          <a:p>
            <a:pPr>
              <a:spcAft>
                <a:spcPts val="600"/>
              </a:spcAft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 or </a:t>
            </a:r>
            <a:r>
              <a:rPr lang="en-US" altLang="es-ES" sz="2400" b="0" dirty="0">
                <a:solidFill>
                  <a:schemeClr val="tx1"/>
                </a:solidFill>
              </a:rPr>
              <a:t>passport)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Is </a:t>
            </a:r>
            <a:r>
              <a:rPr lang="en-US" altLang="es-ES" sz="2400" b="0" dirty="0">
                <a:solidFill>
                  <a:schemeClr val="tx1"/>
                </a:solidFill>
              </a:rPr>
              <a:t>not allowed or able to speak for themselves (a third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party  </a:t>
            </a:r>
          </a:p>
          <a:p>
            <a:pPr>
              <a:spcAft>
                <a:spcPts val="600"/>
              </a:spcAft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 may </a:t>
            </a:r>
            <a:r>
              <a:rPr lang="en-US" altLang="es-ES" sz="2400" b="0" dirty="0">
                <a:solidFill>
                  <a:schemeClr val="tx1"/>
                </a:solidFill>
              </a:rPr>
              <a:t>insist on being present and/or translating)</a:t>
            </a:r>
          </a:p>
          <a:p>
            <a:endParaRPr lang="en-US" altLang="es-ES" sz="2400" dirty="0">
              <a:solidFill>
                <a:schemeClr val="tx1"/>
              </a:solidFill>
            </a:endParaRPr>
          </a:p>
          <a:p>
            <a:endParaRPr lang="en-US" altLang="es-E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057400" y="1295400"/>
            <a:ext cx="7086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/>
              <a:t>Red Flags Of Human Trafficking</a:t>
            </a:r>
            <a:endParaRPr lang="en-US" altLang="en-US" sz="3600" dirty="0" smtClean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5C0E2DF3-694F-47F6-805F-FAF95983AFC4}" type="slidenum">
              <a:rPr lang="en-US" altLang="en-US" sz="1400" b="0"/>
              <a:pPr/>
              <a:t>23</a:t>
            </a:fld>
            <a:endParaRPr lang="en-US" alt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212053"/>
            <a:ext cx="8382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2400" dirty="0">
                <a:solidFill>
                  <a:schemeClr val="tx1"/>
                </a:solidFill>
              </a:rPr>
              <a:t>Other:</a:t>
            </a:r>
          </a:p>
          <a:p>
            <a:endParaRPr lang="en-US" altLang="es-ES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Claims </a:t>
            </a:r>
            <a:r>
              <a:rPr lang="en-US" altLang="es-ES" sz="2400" b="0" dirty="0">
                <a:solidFill>
                  <a:schemeClr val="tx1"/>
                </a:solidFill>
              </a:rPr>
              <a:t>of just visiting and inability to clarify where he/she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is </a:t>
            </a:r>
          </a:p>
          <a:p>
            <a:pPr>
              <a:spcAft>
                <a:spcPts val="600"/>
              </a:spcAft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 staying/address</a:t>
            </a:r>
            <a:endParaRPr lang="en-US" altLang="es-ES" sz="24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Lack </a:t>
            </a:r>
            <a:r>
              <a:rPr lang="en-US" altLang="es-ES" sz="2400" b="0" dirty="0">
                <a:solidFill>
                  <a:schemeClr val="tx1"/>
                </a:solidFill>
              </a:rPr>
              <a:t>of knowledge of whereabouts and/or do not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know </a:t>
            </a:r>
          </a:p>
          <a:p>
            <a:pPr>
              <a:spcAft>
                <a:spcPts val="600"/>
              </a:spcAft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 what </a:t>
            </a:r>
            <a:r>
              <a:rPr lang="en-US" altLang="es-ES" sz="2400" b="0" dirty="0">
                <a:solidFill>
                  <a:schemeClr val="tx1"/>
                </a:solidFill>
              </a:rPr>
              <a:t>city he/she is in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Loss </a:t>
            </a:r>
            <a:r>
              <a:rPr lang="en-US" altLang="es-ES" sz="2400" b="0" dirty="0">
                <a:solidFill>
                  <a:schemeClr val="tx1"/>
                </a:solidFill>
              </a:rPr>
              <a:t>of sense of time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Has </a:t>
            </a:r>
            <a:r>
              <a:rPr lang="en-US" altLang="es-ES" sz="2400" b="0" dirty="0">
                <a:solidFill>
                  <a:schemeClr val="tx1"/>
                </a:solidFill>
              </a:rPr>
              <a:t>numerous inconsistencies in his/her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story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 smtClean="0">
                <a:solidFill>
                  <a:schemeClr val="tx1"/>
                </a:solidFill>
              </a:rPr>
              <a:t> New commodities (Cell phone, clothes, etc.)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400" b="0" dirty="0">
                <a:solidFill>
                  <a:schemeClr val="tx1"/>
                </a:solidFill>
              </a:rPr>
              <a:t> </a:t>
            </a:r>
            <a:r>
              <a:rPr lang="en-US" altLang="es-ES" sz="2400" b="0" dirty="0" smtClean="0">
                <a:solidFill>
                  <a:schemeClr val="tx1"/>
                </a:solidFill>
              </a:rPr>
              <a:t>Sudden Manicured nails, hair and jewelry</a:t>
            </a:r>
            <a:endParaRPr lang="en-US" altLang="es-E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  <a:p>
            <a:endParaRPr lang="en-US" altLang="es-E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911" r="13333" b="6590"/>
          <a:stretch/>
        </p:blipFill>
        <p:spPr>
          <a:xfrm>
            <a:off x="6994358" y="4655127"/>
            <a:ext cx="1828800" cy="174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985963" y="1219200"/>
            <a:ext cx="7086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Behavioral Signs of Abuse 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E7DF2B75-55B0-4CE5-835D-A007989E8C2C}" type="slidenum">
              <a:rPr lang="en-US" altLang="en-US" sz="1400" b="0"/>
              <a:pPr/>
              <a:t>24</a:t>
            </a:fld>
            <a:endParaRPr lang="en-US" alt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7772400" cy="555741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CHANGES in the way affection is shown, especially if unusual or inappropriate 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Suddenly fears being touched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 onset of nightmares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CHANGES in sleep patterns; difficulty sleeping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 regression to childlike behaviors (i.e., bed-wetting, thumb-sucking)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 unusual interest in or knowledge of sexual matters (including excessive masturbation)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Cruelty to animals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 fear of bathing or toileting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Sudden fear of a person or place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Depression, withdrawal, or mood swings</a:t>
            </a:r>
          </a:p>
          <a:p>
            <a:pPr eaLnBrk="1" hangingPunct="1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ANY UNEXPLAINED CHANGE IN BEHAVIOR</a:t>
            </a:r>
          </a:p>
          <a:p>
            <a:endParaRPr lang="en-US" altLang="es-ES" sz="2400" dirty="0">
              <a:solidFill>
                <a:schemeClr val="tx1"/>
              </a:solidFill>
            </a:endParaRPr>
          </a:p>
          <a:p>
            <a:endParaRPr lang="en-US" altLang="es-E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6477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Signs of Sexual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70927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Frequent urinary tract infections or yeast infections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Painful urination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Abrasions, bleeding, or bruising in the genital area</a:t>
            </a:r>
          </a:p>
          <a:p>
            <a:r>
              <a:rPr lang="en-US" sz="2200" dirty="0">
                <a:solidFill>
                  <a:srgbClr val="000000"/>
                </a:solidFill>
              </a:rPr>
              <a:t>Incontinence in someone who was previously toilet-trained</a:t>
            </a:r>
          </a:p>
          <a:p>
            <a:r>
              <a:rPr lang="en-US" sz="2200" dirty="0">
                <a:solidFill>
                  <a:srgbClr val="000000"/>
                </a:solidFill>
              </a:rPr>
              <a:t>Frequent sore throats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Sudden onset of psychosomatic complaints (males most frequently complain of stomach aches while females most frequently report headaches)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Sudden difficulty walking or sitting</a:t>
            </a:r>
          </a:p>
          <a:p>
            <a:r>
              <a:rPr lang="en-US" sz="2200" dirty="0">
                <a:solidFill>
                  <a:srgbClr val="000000"/>
                </a:solidFill>
              </a:rPr>
              <a:t>Vaginal or rectal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25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44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70" y="1295400"/>
            <a:ext cx="7148804" cy="1143000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Signs of Exploitation 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86431"/>
          </a:xfrm>
        </p:spPr>
        <p:txBody>
          <a:bodyPr/>
          <a:lstStyle/>
          <a:p>
            <a:r>
              <a:rPr lang="en-US" sz="2800" dirty="0"/>
              <a:t>Sudden decrease in bank account balances</a:t>
            </a:r>
          </a:p>
          <a:p>
            <a:r>
              <a:rPr lang="en-US" sz="2800" dirty="0"/>
              <a:t>Sudden change in banking practices (such as making several large withdrawals from a bank account or ATM over a period of several days instead of one small withdrawal each week)</a:t>
            </a:r>
          </a:p>
          <a:p>
            <a:r>
              <a:rPr lang="en-US" sz="2800" dirty="0"/>
              <a:t>Sudden problems paying bills or buying food or other necessities</a:t>
            </a:r>
          </a:p>
          <a:p>
            <a:r>
              <a:rPr lang="en-US" sz="2800" dirty="0"/>
              <a:t>Sudden changes in wills or other financial documents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26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7844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23107"/>
          <a:stretch/>
        </p:blipFill>
        <p:spPr>
          <a:xfrm>
            <a:off x="304800" y="2514600"/>
            <a:ext cx="2743200" cy="313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478" y="1209448"/>
            <a:ext cx="6209522" cy="958542"/>
          </a:xfrm>
        </p:spPr>
        <p:txBody>
          <a:bodyPr/>
          <a:lstStyle/>
          <a:p>
            <a:r>
              <a:rPr lang="en-US" dirty="0">
                <a:cs typeface="Arial"/>
              </a:rPr>
              <a:t>Hard to Recognize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81200"/>
            <a:ext cx="6324600" cy="48768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800" dirty="0" smtClean="0"/>
              <a:t>Victim </a:t>
            </a:r>
            <a:r>
              <a:rPr lang="en-US" sz="2800" dirty="0"/>
              <a:t>does not recognize abuse, neglect, or </a:t>
            </a:r>
            <a:r>
              <a:rPr lang="en-US" sz="2800" dirty="0" smtClean="0"/>
              <a:t>exploitation </a:t>
            </a:r>
            <a:endParaRPr lang="en-US" sz="2800" dirty="0"/>
          </a:p>
          <a:p>
            <a:pPr>
              <a:spcAft>
                <a:spcPts val="400"/>
              </a:spcAft>
            </a:pPr>
            <a:r>
              <a:rPr lang="en-US" sz="2800" dirty="0"/>
              <a:t>Communication challenges </a:t>
            </a:r>
            <a:endParaRPr lang="en-US" sz="2800" dirty="0" smtClean="0"/>
          </a:p>
          <a:p>
            <a:pPr>
              <a:spcAft>
                <a:spcPts val="400"/>
              </a:spcAft>
            </a:pPr>
            <a:r>
              <a:rPr lang="en-US" sz="2800" dirty="0" smtClean="0"/>
              <a:t>Some </a:t>
            </a:r>
            <a:r>
              <a:rPr lang="en-US" sz="2800" dirty="0"/>
              <a:t>symptoms may be interpreted as behavioral problems or traits of their </a:t>
            </a:r>
            <a:r>
              <a:rPr lang="en-US" sz="2800" dirty="0" smtClean="0"/>
              <a:t>disability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Victims may be coerced and not appear to be a victim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Fear and training prevent disclosing</a:t>
            </a:r>
            <a:endParaRPr lang="en-US" sz="2800" dirty="0"/>
          </a:p>
          <a:p>
            <a:pPr marL="0" indent="0">
              <a:buNone/>
            </a:pPr>
            <a:endParaRPr lang="en-US" sz="2000" i="1" dirty="0"/>
          </a:p>
          <a:p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27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2460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7696200" cy="884239"/>
          </a:xfrm>
        </p:spPr>
        <p:txBody>
          <a:bodyPr/>
          <a:lstStyle/>
          <a:p>
            <a:r>
              <a:rPr lang="en-US" sz="3600" dirty="0" smtClean="0">
                <a:cs typeface="Arial"/>
              </a:rPr>
              <a:t>Protection and Prevention from Human Trafficking:</a:t>
            </a:r>
            <a:endParaRPr lang="en-US" sz="36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76526"/>
            <a:ext cx="5486400" cy="3724274"/>
          </a:xfrm>
        </p:spPr>
        <p:txBody>
          <a:bodyPr/>
          <a:lstStyle/>
          <a:p>
            <a:pPr lvl="1"/>
            <a:r>
              <a:rPr lang="en-US" dirty="0" smtClean="0"/>
              <a:t>Enhance participation within the community</a:t>
            </a:r>
          </a:p>
          <a:p>
            <a:pPr lvl="1"/>
            <a:r>
              <a:rPr lang="en-US" dirty="0" smtClean="0"/>
              <a:t>Ensure children with disabilities are at school or in other ways visible to their communities</a:t>
            </a:r>
          </a:p>
          <a:p>
            <a:pPr lvl="1"/>
            <a:r>
              <a:rPr lang="en-US" dirty="0" smtClean="0"/>
              <a:t>Recognize and address stigma and discrimination that exists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28</a:t>
            </a:fld>
            <a:endParaRPr lang="en-US" alt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24" y="2679734"/>
            <a:ext cx="359137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7696200" cy="884239"/>
          </a:xfrm>
        </p:spPr>
        <p:txBody>
          <a:bodyPr/>
          <a:lstStyle/>
          <a:p>
            <a:r>
              <a:rPr lang="en-US" sz="3600" dirty="0" smtClean="0">
                <a:cs typeface="Arial"/>
              </a:rPr>
              <a:t>Protection from Disability Trafficking:</a:t>
            </a:r>
            <a:endParaRPr lang="en-US" sz="36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842" y="2133600"/>
            <a:ext cx="4936958" cy="4495800"/>
          </a:xfrm>
        </p:spPr>
        <p:txBody>
          <a:bodyPr/>
          <a:lstStyle/>
          <a:p>
            <a:pPr lvl="1"/>
            <a:r>
              <a:rPr lang="en-US" dirty="0" smtClean="0"/>
              <a:t>Learn the “red flags”</a:t>
            </a:r>
          </a:p>
          <a:p>
            <a:pPr lvl="1"/>
            <a:r>
              <a:rPr lang="en-US" dirty="0" smtClean="0"/>
              <a:t>Report suspected human trafficking</a:t>
            </a:r>
          </a:p>
          <a:p>
            <a:pPr lvl="1"/>
            <a:r>
              <a:rPr lang="en-US" dirty="0" smtClean="0"/>
              <a:t>Get involved with your local task forces</a:t>
            </a:r>
          </a:p>
          <a:p>
            <a:pPr lvl="1"/>
            <a:r>
              <a:rPr lang="en-US" dirty="0" smtClean="0"/>
              <a:t>Meet with or write your local, state, and federal government representatives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29</a:t>
            </a:fld>
            <a:endParaRPr lang="en-US" alt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" y="2590800"/>
            <a:ext cx="359137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733800" y="1219200"/>
            <a:ext cx="54229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Human Trafficking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981200"/>
            <a:ext cx="8296978" cy="429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Federal Law: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The Trafficking Victims Protection Act of 2000 </a:t>
            </a:r>
          </a:p>
          <a:p>
            <a:pPr marL="0" indent="0">
              <a:buNone/>
            </a:pPr>
            <a:r>
              <a:rPr lang="en-US" altLang="en-US" sz="2000" i="1" dirty="0" smtClean="0">
                <a:solidFill>
                  <a:srgbClr val="000000"/>
                </a:solidFill>
              </a:rPr>
              <a:t>Severe forms of human trafficking –</a:t>
            </a:r>
            <a:endParaRPr lang="en-US" sz="2000" dirty="0"/>
          </a:p>
          <a:p>
            <a:pPr lvl="1"/>
            <a:r>
              <a:rPr lang="en-US" sz="2000" i="1" dirty="0" smtClean="0"/>
              <a:t>a) Sex </a:t>
            </a:r>
            <a:r>
              <a:rPr lang="en-US" sz="2000" i="1" dirty="0"/>
              <a:t>trafficking in which a commercial sex act is induced by force, fraud, or coercion, or in which the person induced to perform such an act has not attained 18 years of age; or </a:t>
            </a:r>
          </a:p>
          <a:p>
            <a:pPr lvl="1"/>
            <a:r>
              <a:rPr lang="en-US" sz="2000" i="1" dirty="0"/>
              <a:t>b) </a:t>
            </a:r>
            <a:r>
              <a:rPr lang="en-US" sz="2000" i="1" dirty="0" smtClean="0"/>
              <a:t>The </a:t>
            </a:r>
            <a:r>
              <a:rPr lang="en-US" sz="2000" i="1" dirty="0"/>
              <a:t>recruitment, harboring, transportation, provision, or obtaining of a person for labor or services, </a:t>
            </a:r>
            <a:r>
              <a:rPr lang="en-US" b="1" i="1" dirty="0"/>
              <a:t>through the use of force, fraud or coercion </a:t>
            </a:r>
            <a:r>
              <a:rPr lang="en-US" sz="2000" i="1" dirty="0"/>
              <a:t>for the purpose of subjection to involuntary servitude, peonage, debt bondage, or slavery </a:t>
            </a:r>
            <a:endParaRPr lang="en-US" altLang="en-US" sz="2000" i="1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Florida Statute Chapter 787.06(2)(d)</a:t>
            </a:r>
          </a:p>
          <a:p>
            <a:pPr lvl="1"/>
            <a:r>
              <a:rPr lang="en-US" sz="2000" i="1" dirty="0"/>
              <a:t>T</a:t>
            </a:r>
            <a:r>
              <a:rPr lang="en-US" sz="2000" i="1" dirty="0" smtClean="0"/>
              <a:t>ransporting</a:t>
            </a:r>
            <a:r>
              <a:rPr lang="en-US" sz="2000" i="1" dirty="0"/>
              <a:t>, soliciting, recruiting, harboring, providing, enticing, maintaining, or obtaining another person for the purpose of exploitation of that </a:t>
            </a:r>
            <a:r>
              <a:rPr lang="en-US" sz="2000" i="1" dirty="0" smtClean="0"/>
              <a:t>person</a:t>
            </a:r>
            <a:endParaRPr lang="en-US" altLang="en-US" sz="20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9769A0B5-E62C-4E05-A9E3-56B0603AEE61}" type="slidenum">
              <a:rPr lang="en-US" altLang="en-US" sz="1400" b="0"/>
              <a:pPr/>
              <a:t>3</a:t>
            </a:fld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1499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655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Responding to a victim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09" y="3134492"/>
            <a:ext cx="4263189" cy="2590800"/>
          </a:xfrm>
        </p:spPr>
        <p:txBody>
          <a:bodyPr/>
          <a:lstStyle/>
          <a:p>
            <a:r>
              <a:rPr lang="en-US" sz="2800" kern="1200" dirty="0"/>
              <a:t>I believe you.</a:t>
            </a:r>
          </a:p>
          <a:p>
            <a:r>
              <a:rPr lang="en-US" sz="2800" kern="1200" dirty="0"/>
              <a:t>It is not your fault.</a:t>
            </a:r>
          </a:p>
          <a:p>
            <a:r>
              <a:rPr lang="en-US" sz="2800" kern="1200" dirty="0"/>
              <a:t>You are not alone.</a:t>
            </a:r>
          </a:p>
          <a:p>
            <a:r>
              <a:rPr lang="en-US" sz="2800" kern="1200" dirty="0"/>
              <a:t>I </a:t>
            </a:r>
            <a:r>
              <a:rPr lang="en-US" sz="2800" kern="1200" dirty="0" smtClean="0"/>
              <a:t>want </a:t>
            </a:r>
            <a:r>
              <a:rPr lang="en-US" sz="2800" kern="1200" dirty="0"/>
              <a:t>to help you</a:t>
            </a:r>
            <a:r>
              <a:rPr lang="en-US" sz="2800" kern="1200" dirty="0" smtClean="0"/>
              <a:t>.</a:t>
            </a:r>
          </a:p>
          <a:p>
            <a:r>
              <a:rPr lang="en-US" sz="2800" kern="1200" dirty="0" smtClean="0"/>
              <a:t>You are safe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30</a:t>
            </a:fld>
            <a:endParaRPr lang="en-US" alt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415089" y="5786735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More information at: (http://</a:t>
            </a:r>
            <a:r>
              <a:rPr lang="en-US" sz="1800" b="0" dirty="0" smtClean="0">
                <a:solidFill>
                  <a:schemeClr val="tx1"/>
                </a:solidFill>
              </a:rPr>
              <a:t>www.acf.hhs.gov/sites/default/files/orr/communictating_with_victims_of_human_trafficking.pdf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0989" y="3134492"/>
            <a:ext cx="4423611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You have rights.</a:t>
            </a:r>
          </a:p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You can trust me. </a:t>
            </a:r>
          </a:p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You are a victim. </a:t>
            </a:r>
          </a:p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You are not in trouble</a:t>
            </a:r>
          </a:p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We can help you. </a:t>
            </a:r>
          </a:p>
          <a:p>
            <a:pPr marL="571500" indent="-571500">
              <a:spcBef>
                <a:spcPts val="864"/>
              </a:spcBef>
              <a:buFont typeface="Arial" panose="020B0604020202020204" pitchFamily="34" charset="0"/>
              <a:buChar char="•"/>
            </a:pPr>
            <a:endParaRPr lang="en-US" sz="3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89" y="2131291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u="sng" dirty="0" smtClean="0">
                <a:solidFill>
                  <a:schemeClr val="tx1"/>
                </a:solidFill>
              </a:rPr>
              <a:t>Separate victims from trafficker</a:t>
            </a:r>
            <a:endParaRPr lang="en-US" b="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7924800" cy="1295400"/>
          </a:xfrm>
        </p:spPr>
        <p:txBody>
          <a:bodyPr/>
          <a:lstStyle/>
          <a:p>
            <a:r>
              <a:rPr lang="en-US" sz="4000" dirty="0" smtClean="0">
                <a:cs typeface="Arial"/>
              </a:rPr>
              <a:t>Reporting Suspected </a:t>
            </a:r>
            <a:r>
              <a:rPr lang="en-US" sz="4000" dirty="0">
                <a:cs typeface="Arial"/>
              </a:rPr>
              <a:t>Human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1655"/>
            <a:ext cx="8229600" cy="4050145"/>
          </a:xfrm>
        </p:spPr>
        <p:txBody>
          <a:bodyPr/>
          <a:lstStyle/>
          <a:p>
            <a:r>
              <a:rPr lang="en-US" dirty="0">
                <a:cs typeface="Arial"/>
              </a:rPr>
              <a:t>Call </a:t>
            </a:r>
            <a:r>
              <a:rPr lang="en-US" dirty="0" smtClean="0">
                <a:cs typeface="Arial"/>
              </a:rPr>
              <a:t>DCF Abuse Hotline </a:t>
            </a:r>
          </a:p>
          <a:p>
            <a:pPr marL="457200" lvl="1" indent="0">
              <a:buNone/>
            </a:pPr>
            <a:r>
              <a:rPr lang="en-US" dirty="0" smtClean="0">
                <a:cs typeface="Arial"/>
              </a:rPr>
              <a:t>1-800-962-2873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Call National Human Trafficking </a:t>
            </a:r>
            <a:r>
              <a:rPr lang="en-US" dirty="0" smtClean="0">
                <a:cs typeface="Arial"/>
              </a:rPr>
              <a:t>Hotline</a:t>
            </a:r>
          </a:p>
          <a:p>
            <a:pPr marL="457200" lvl="1" indent="0">
              <a:buNone/>
            </a:pPr>
            <a:r>
              <a:rPr lang="en-US" dirty="0" smtClean="0">
                <a:cs typeface="Arial"/>
              </a:rPr>
              <a:t>1-888-373-7888</a:t>
            </a:r>
            <a:endParaRPr lang="en-US" dirty="0">
              <a:cs typeface="Arial"/>
            </a:endParaRPr>
          </a:p>
          <a:p>
            <a:r>
              <a:rPr lang="en-US" dirty="0" smtClean="0">
                <a:cs typeface="Arial"/>
              </a:rPr>
              <a:t>Department of Homeland Security</a:t>
            </a:r>
          </a:p>
          <a:p>
            <a:pPr marL="457200" lvl="1" indent="0">
              <a:buNone/>
            </a:pPr>
            <a:r>
              <a:rPr lang="en-US" dirty="0" smtClean="0">
                <a:cs typeface="Arial"/>
              </a:rPr>
              <a:t>1-866-347-2423 or at </a:t>
            </a:r>
            <a:r>
              <a:rPr lang="en-US" dirty="0" smtClean="0">
                <a:cs typeface="Arial"/>
                <a:hlinkClick r:id="rId3"/>
              </a:rPr>
              <a:t>www.ice.gov/tips</a:t>
            </a:r>
            <a:r>
              <a:rPr lang="en-US" dirty="0" smtClean="0">
                <a:cs typeface="Arial"/>
              </a:rPr>
              <a:t> </a:t>
            </a:r>
          </a:p>
          <a:p>
            <a:r>
              <a:rPr lang="en-US" dirty="0" smtClean="0">
                <a:cs typeface="Arial"/>
              </a:rPr>
              <a:t>Contact </a:t>
            </a:r>
            <a:r>
              <a:rPr lang="en-US" dirty="0">
                <a:cs typeface="Arial"/>
              </a:rPr>
              <a:t>local law </a:t>
            </a:r>
            <a:r>
              <a:rPr lang="en-US" dirty="0" smtClean="0">
                <a:cs typeface="Arial"/>
              </a:rPr>
              <a:t>enforcement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31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1796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38250"/>
            <a:ext cx="6477000" cy="895350"/>
          </a:xfrm>
        </p:spPr>
        <p:txBody>
          <a:bodyPr/>
          <a:lstStyle/>
          <a:p>
            <a:r>
              <a:rPr lang="en-US" dirty="0">
                <a:cs typeface="Arial"/>
              </a:rPr>
              <a:t>Mandated 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1187"/>
            <a:ext cx="8839200" cy="4114800"/>
          </a:xfrm>
        </p:spPr>
        <p:txBody>
          <a:bodyPr/>
          <a:lstStyle/>
          <a:p>
            <a:r>
              <a:rPr lang="en-US" sz="3600" b="1" dirty="0" smtClean="0">
                <a:latin typeface="Arial"/>
              </a:rPr>
              <a:t>Everyone</a:t>
            </a:r>
            <a:r>
              <a:rPr lang="en-US" sz="2800" b="1" dirty="0" smtClean="0">
                <a:latin typeface="Arial"/>
              </a:rPr>
              <a:t> in Florida has a responsibility to report known or suspected abuse, neglect, or exploitation</a:t>
            </a:r>
            <a:endParaRPr lang="en-US" sz="2400" dirty="0" smtClean="0">
              <a:latin typeface="Arial"/>
            </a:endParaRPr>
          </a:p>
          <a:p>
            <a:endParaRPr lang="en-US" sz="2400" dirty="0" smtClean="0">
              <a:latin typeface="Arial"/>
            </a:endParaRPr>
          </a:p>
          <a:p>
            <a:r>
              <a:rPr lang="en-US" sz="2800" dirty="0" smtClean="0">
                <a:latin typeface="Arial"/>
              </a:rPr>
              <a:t>Failure </a:t>
            </a:r>
            <a:r>
              <a:rPr lang="en-US" sz="2800" dirty="0">
                <a:latin typeface="Arial"/>
              </a:rPr>
              <a:t>to report known or suspected cases of abuse, neglect, or exploitation is a </a:t>
            </a:r>
            <a:r>
              <a:rPr lang="en-US" sz="3600" b="1" dirty="0" smtClean="0">
                <a:latin typeface="Arial"/>
              </a:rPr>
              <a:t>3</a:t>
            </a:r>
            <a:r>
              <a:rPr lang="en-US" sz="3600" b="1" baseline="30000" dirty="0" smtClean="0">
                <a:latin typeface="Arial"/>
              </a:rPr>
              <a:t>rd</a:t>
            </a:r>
            <a:r>
              <a:rPr lang="en-US" sz="3600" b="1" dirty="0" smtClean="0">
                <a:latin typeface="Arial"/>
              </a:rPr>
              <a:t> degree felony</a:t>
            </a:r>
            <a:r>
              <a:rPr lang="en-US" sz="2800" dirty="0" smtClean="0">
                <a:latin typeface="Arial"/>
              </a:rPr>
              <a:t>.</a:t>
            </a:r>
          </a:p>
          <a:p>
            <a:pPr lvl="1"/>
            <a:r>
              <a:rPr lang="en-US" sz="2000" dirty="0" smtClean="0">
                <a:latin typeface="Arial"/>
              </a:rPr>
              <a:t>Changed with the passage of HB1355/ SB 1816 (impacting Chapter 39.205(1) Florida Statute)</a:t>
            </a:r>
          </a:p>
          <a:p>
            <a:endParaRPr lang="en-US" sz="24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32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754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652" y="1238250"/>
            <a:ext cx="6428348" cy="819150"/>
          </a:xfrm>
        </p:spPr>
        <p:txBody>
          <a:bodyPr/>
          <a:lstStyle/>
          <a:p>
            <a:r>
              <a:rPr lang="en-US" dirty="0">
                <a:cs typeface="Arial"/>
              </a:rPr>
              <a:t>Mandated 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02" y="2157262"/>
            <a:ext cx="8839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/>
              </a:rPr>
              <a:t>Professionally Mandated Reporters</a:t>
            </a:r>
            <a:endParaRPr lang="en-US" sz="2400" dirty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Physician, osteopathic physician, medical examiner, chiropractic physician, nurse, or hospital personnel engaged in the admission, examination, care, or treatment of persons;</a:t>
            </a:r>
          </a:p>
          <a:p>
            <a:r>
              <a:rPr lang="en-US" sz="2000" dirty="0" smtClean="0">
                <a:latin typeface="Arial"/>
              </a:rPr>
              <a:t>Health or mental health professional ;</a:t>
            </a:r>
          </a:p>
          <a:p>
            <a:r>
              <a:rPr lang="en-US" sz="2000" dirty="0" smtClean="0">
                <a:latin typeface="Arial"/>
              </a:rPr>
              <a:t>Practitioner who relies solely on spiritual means for healing;</a:t>
            </a:r>
          </a:p>
          <a:p>
            <a:r>
              <a:rPr lang="en-US" sz="2000" dirty="0" smtClean="0">
                <a:latin typeface="Arial"/>
              </a:rPr>
              <a:t>School teacher or other school official or personnel;</a:t>
            </a:r>
          </a:p>
          <a:p>
            <a:r>
              <a:rPr lang="en-US" sz="2000" dirty="0" smtClean="0">
                <a:latin typeface="Arial"/>
              </a:rPr>
              <a:t>Social Worker, day care center worker, or other professional child care, foster care, residential or institutional worker;</a:t>
            </a:r>
          </a:p>
          <a:p>
            <a:r>
              <a:rPr lang="en-US" sz="2000" dirty="0" smtClean="0">
                <a:latin typeface="Arial"/>
              </a:rPr>
              <a:t>Law enforcement;</a:t>
            </a:r>
          </a:p>
          <a:p>
            <a:r>
              <a:rPr lang="en-US" sz="2000" dirty="0" smtClean="0">
                <a:latin typeface="Arial"/>
              </a:rPr>
              <a:t>Judge.</a:t>
            </a:r>
          </a:p>
          <a:p>
            <a:endParaRPr lang="en-US" sz="2000" dirty="0" smtClean="0">
              <a:latin typeface="Arial"/>
            </a:endParaRPr>
          </a:p>
          <a:p>
            <a:pPr marL="0" indent="0">
              <a:buNone/>
            </a:pPr>
            <a:r>
              <a:rPr lang="en-US" sz="1400" dirty="0" smtClean="0">
                <a:latin typeface="Arial"/>
              </a:rPr>
              <a:t>Chapter 39.201(1)(d) Florida Statute</a:t>
            </a:r>
            <a:endParaRPr lang="en-US" sz="1200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33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0387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2743200" y="1371600"/>
            <a:ext cx="6370782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Resources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2362200"/>
            <a:ext cx="82296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+mj-lt"/>
              <a:buAutoNum type="arabicPeriod"/>
            </a:pPr>
            <a:r>
              <a:rPr lang="en-US" altLang="en-US" sz="1600" dirty="0"/>
              <a:t>Fitzsimmons, </a:t>
            </a:r>
            <a:r>
              <a:rPr lang="en-US" altLang="en-US" sz="1600" dirty="0" smtClean="0"/>
              <a:t>N.(2009). </a:t>
            </a:r>
            <a:r>
              <a:rPr lang="en-US" altLang="en-US" sz="1600" i="1" dirty="0"/>
              <a:t>Combating Violence &amp; Abuse of People with Disabilities: A Call to </a:t>
            </a:r>
            <a:r>
              <a:rPr lang="en-US" altLang="en-US" sz="1600" i="1" dirty="0" smtClean="0"/>
              <a:t>Action</a:t>
            </a:r>
            <a:r>
              <a:rPr lang="en-US" altLang="en-US" sz="1600" dirty="0" smtClean="0"/>
              <a:t>. Baltimore: Paul H. Brookes Publishing Co. </a:t>
            </a:r>
            <a:endParaRPr lang="en-US" altLang="en-US" sz="1600" dirty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Harrell, E. (2012). </a:t>
            </a:r>
            <a:r>
              <a:rPr lang="en-US" sz="1600" i="1" dirty="0" smtClean="0"/>
              <a:t>Crime </a:t>
            </a:r>
            <a:r>
              <a:rPr lang="en-US" sz="1600" i="1" dirty="0"/>
              <a:t>Against Persons with Disabilities, 2008-2010 - Statistical </a:t>
            </a:r>
            <a:r>
              <a:rPr lang="en-US" sz="1600" i="1" dirty="0" smtClean="0"/>
              <a:t>	Tables</a:t>
            </a:r>
            <a:r>
              <a:rPr lang="en-US" sz="1600" i="1" dirty="0"/>
              <a:t>, </a:t>
            </a:r>
            <a:r>
              <a:rPr lang="en-US" sz="1600" dirty="0" smtClean="0"/>
              <a:t>(</a:t>
            </a:r>
            <a:r>
              <a:rPr lang="en-US" sz="1600" dirty="0"/>
              <a:t>Washington, DC: Bureau of Justice Statistics, U.S. Department of </a:t>
            </a:r>
            <a:r>
              <a:rPr lang="en-US" sz="1600" dirty="0" smtClean="0"/>
              <a:t>	Justice</a:t>
            </a:r>
            <a:r>
              <a:rPr lang="en-US" sz="1600" dirty="0"/>
              <a:t>, </a:t>
            </a:r>
            <a:r>
              <a:rPr lang="en-US" sz="1600" dirty="0" smtClean="0"/>
              <a:t>2011</a:t>
            </a:r>
            <a:r>
              <a:rPr lang="en-US" sz="1600" dirty="0"/>
              <a:t>), </a:t>
            </a:r>
            <a:r>
              <a:rPr lang="en-US" sz="1600" dirty="0" smtClean="0"/>
              <a:t>3, http</a:t>
            </a:r>
            <a:r>
              <a:rPr lang="en-US" sz="1600" dirty="0"/>
              <a:t>://bjs.ojp.usdoj.gov/content/pub/pdf/capd10st.pdf.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altLang="en-US" sz="1600" dirty="0" smtClean="0"/>
              <a:t>Ibid., 4.</a:t>
            </a:r>
          </a:p>
          <a:p>
            <a:pPr>
              <a:buFont typeface="+mj-lt"/>
              <a:buAutoNum type="arabicPeriod"/>
            </a:pPr>
            <a:r>
              <a:rPr lang="en-US" altLang="en-US" sz="1600" dirty="0" smtClean="0"/>
              <a:t>Willging, J.P., Bower, C.M. and Cotton, R.T. (1992). </a:t>
            </a:r>
            <a:r>
              <a:rPr lang="en-US" altLang="en-US" sz="1600" i="1" dirty="0" smtClean="0"/>
              <a:t>Physical abuse of children: A 	retrospective review and otolaryngology perspective. </a:t>
            </a:r>
            <a:r>
              <a:rPr lang="en-US" altLang="en-US" sz="1600" dirty="0" smtClean="0"/>
              <a:t>Archives of 	Otolaryngology and Head and Neck Surgery, 118, (6), 584-590.</a:t>
            </a:r>
          </a:p>
          <a:p>
            <a:pPr>
              <a:buFont typeface="+mj-lt"/>
              <a:buAutoNum type="arabicPeriod"/>
            </a:pPr>
            <a:r>
              <a:rPr lang="en-US" altLang="en-US" sz="1600" dirty="0" smtClean="0"/>
              <a:t>Sullivan, P.M. and Knutson, J.F. (1998). </a:t>
            </a:r>
            <a:r>
              <a:rPr lang="en-US" altLang="en-US" sz="1600" i="1" dirty="0" smtClean="0"/>
              <a:t>The association between maltreatment and 	disabilities in a hospital-based epidemiological study. </a:t>
            </a:r>
            <a:r>
              <a:rPr lang="en-US" altLang="en-US" sz="1600" dirty="0" smtClean="0"/>
              <a:t>Child Abuse and Neglect, 	22, (4), 271-288.</a:t>
            </a:r>
          </a:p>
          <a:p>
            <a:pPr>
              <a:buFont typeface="+mj-lt"/>
              <a:buAutoNum type="arabicPeriod"/>
            </a:pPr>
            <a:r>
              <a:rPr lang="en-US" altLang="en-US" sz="1600" dirty="0" smtClean="0"/>
              <a:t>Sobsey, D. (1994). Violence and abuse in the lives of people with disabilities. 	Baltimore: Paul H. Brookes Publishing Co.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754A836A-BCA9-4CB0-84F1-E522A9094F20}" type="slidenum">
              <a:rPr lang="en-US" altLang="en-US" sz="1400" b="0"/>
              <a:pPr/>
              <a:t>34</a:t>
            </a:fld>
            <a:endParaRPr lang="en-US" altLang="en-US" sz="14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0626-3D97-4728-B414-6F090F2ADF7D}" type="slidenum">
              <a:rPr lang="en-US" altLang="es-ES" smtClean="0"/>
              <a:pPr/>
              <a:t>35</a:t>
            </a:fld>
            <a:endParaRPr lang="en-US" alt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56" y="1752600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943833" cy="3282156"/>
          </a:xfrm>
          <a:prstGeom prst="rect">
            <a:avLst/>
          </a:prstGeom>
        </p:spPr>
      </p:pic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2109787"/>
            <a:ext cx="8686800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0000"/>
                </a:solidFill>
                <a:cs typeface="Arial"/>
              </a:rPr>
              <a:t>Is this horrific crime actually a problem? </a:t>
            </a:r>
          </a:p>
          <a:p>
            <a:pPr marL="0" indent="0" algn="ctr">
              <a:buNone/>
            </a:pPr>
            <a:endParaRPr lang="en-US" altLang="en-US" sz="1000" b="1" u="sng" dirty="0">
              <a:solidFill>
                <a:srgbClr val="000000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altLang="en-US" sz="8000" b="1" u="sng" dirty="0" smtClean="0">
                <a:solidFill>
                  <a:srgbClr val="000000"/>
                </a:solidFill>
                <a:cs typeface="Arial"/>
              </a:rPr>
              <a:t>Yes</a:t>
            </a:r>
            <a:r>
              <a:rPr lang="en-US" altLang="en-US" sz="5400" b="1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altLang="en-US" sz="1400" dirty="0" smtClean="0">
                <a:solidFill>
                  <a:srgbClr val="000000"/>
                </a:solidFill>
                <a:cs typeface="Arial"/>
              </a:rPr>
            </a:br>
            <a:endParaRPr lang="en-US" altLang="en-US" sz="1400" dirty="0" smtClean="0">
              <a:solidFill>
                <a:srgbClr val="000000"/>
              </a:solidFill>
              <a:cs typeface="Arial"/>
            </a:endParaRPr>
          </a:p>
          <a:p>
            <a:pPr marL="0" indent="0" algn="ctr">
              <a:buNone/>
            </a:pPr>
            <a:endParaRPr lang="en-US" altLang="en-US" sz="1400" dirty="0">
              <a:solidFill>
                <a:srgbClr val="000000"/>
              </a:solidFill>
              <a:cs typeface="Arial"/>
            </a:endParaRPr>
          </a:p>
          <a:p>
            <a:pPr marL="0" indent="0" algn="ctr">
              <a:buNone/>
            </a:pPr>
            <a:endParaRPr lang="en-US" altLang="en-US" sz="1400" dirty="0" smtClean="0">
              <a:solidFill>
                <a:srgbClr val="000000"/>
              </a:solidFill>
              <a:cs typeface="Arial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4000" dirty="0" smtClean="0">
                <a:solidFill>
                  <a:srgbClr val="000000"/>
                </a:solidFill>
                <a:cs typeface="Arial"/>
              </a:rPr>
              <a:t>$32 - $34 Billion Industry</a:t>
            </a:r>
          </a:p>
          <a:p>
            <a:pPr marL="0" indent="0" algn="ctr"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/>
              </a:rPr>
              <a:t>Approximately 27 Million People Enslaved Worldwide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Arial"/>
              </a:rPr>
              <a:t>		</a:t>
            </a:r>
          </a:p>
          <a:p>
            <a:pPr marL="0" indent="0">
              <a:buNone/>
            </a:pPr>
            <a:endParaRPr lang="en-US" altLang="en-US" sz="2000" dirty="0" smtClean="0">
              <a:solidFill>
                <a:srgbClr val="000000"/>
              </a:solidFill>
              <a:cs typeface="Arial"/>
              <a:hlinkClick r:id="rId4"/>
            </a:endParaRPr>
          </a:p>
          <a:p>
            <a:pPr marL="0" indent="0">
              <a:buNone/>
            </a:pPr>
            <a:endParaRPr lang="en-US" altLang="en-US" sz="20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733800" y="1219200"/>
            <a:ext cx="54229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Human Trafficking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FF"/>
                </a:solidFill>
                <a:latin typeface="Arial" panose="020B0604020202020204" pitchFamily="34" charset="0"/>
              </a:defRPr>
            </a:lvl9pPr>
          </a:lstStyle>
          <a:p>
            <a:fld id="{9769A0B5-E62C-4E05-A9E3-56B0603AEE61}" type="slidenum">
              <a:rPr lang="en-US" altLang="en-US" sz="1400" b="0"/>
              <a:pPr/>
              <a:t>4</a:t>
            </a:fld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0840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966768"/>
            <a:ext cx="8763000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00"/>
                </a:solidFill>
                <a:cs typeface="Arial"/>
              </a:rPr>
              <a:t>Florida is Ranked number </a:t>
            </a:r>
            <a:r>
              <a:rPr lang="en-US" altLang="en-US" sz="6000" b="1" dirty="0">
                <a:solidFill>
                  <a:srgbClr val="000000"/>
                </a:solidFill>
                <a:cs typeface="Arial"/>
              </a:rPr>
              <a:t>3 </a:t>
            </a:r>
            <a:r>
              <a:rPr lang="en-US" altLang="en-US" sz="3200" b="1" dirty="0">
                <a:solidFill>
                  <a:srgbClr val="000000"/>
                </a:solidFill>
                <a:cs typeface="Arial"/>
              </a:rPr>
              <a:t>in the Nation</a:t>
            </a:r>
            <a:r>
              <a:rPr lang="en-US" altLang="en-US" b="1" dirty="0">
                <a:solidFill>
                  <a:srgbClr val="000000"/>
                </a:solidFill>
                <a:cs typeface="Arial"/>
              </a:rPr>
              <a:t/>
            </a:r>
            <a:br>
              <a:rPr lang="en-US" altLang="en-US" b="1" dirty="0">
                <a:solidFill>
                  <a:srgbClr val="000000"/>
                </a:solidFill>
                <a:cs typeface="Arial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E5BF-1F70-49CB-A2BA-50B5614A5D8A}" type="slidenum">
              <a:rPr lang="en-US" altLang="es-ES" smtClean="0"/>
              <a:pPr/>
              <a:t>5</a:t>
            </a:fld>
            <a:endParaRPr lang="en-US" altLang="es-E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558" t="33333" r="55769" b="19487"/>
          <a:stretch/>
        </p:blipFill>
        <p:spPr bwMode="auto">
          <a:xfrm>
            <a:off x="1981200" y="2957368"/>
            <a:ext cx="5448300" cy="3595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0050" y="1271508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0" dirty="0">
                <a:solidFill>
                  <a:schemeClr val="tx1"/>
                </a:solidFill>
              </a:rPr>
              <a:t>Human Trafficking</a:t>
            </a:r>
            <a:endParaRPr lang="en-US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7CD8-75D2-40A4-A422-EDD388497F07}" type="slidenum">
              <a:rPr lang="en-US" altLang="es-ES" sz="1050" smtClean="0"/>
              <a:pPr/>
              <a:t>6</a:t>
            </a:fld>
            <a:endParaRPr lang="en-US" altLang="es-ES" sz="1050" dirty="0"/>
          </a:p>
        </p:txBody>
      </p:sp>
      <p:pic>
        <p:nvPicPr>
          <p:cNvPr id="4" name="VZCLqXAF8u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828800"/>
            <a:ext cx="7721601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19465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hlinkClick r:id="rId4"/>
              </a:rPr>
              <a:t>Too Close to Home -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Documentary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on South Florida HT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7CD8-75D2-40A4-A422-EDD388497F07}" type="slidenum">
              <a:rPr lang="en-US" altLang="es-ES" smtClean="0"/>
              <a:pPr/>
              <a:t>7</a:t>
            </a:fld>
            <a:endParaRPr lang="en-US" alt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408983" cy="48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49361"/>
            <a:ext cx="6629400" cy="88423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Human Trafficking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24" y="2130392"/>
            <a:ext cx="2800752" cy="4579799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en-US" sz="3600" dirty="0" smtClean="0"/>
              <a:t>FORCE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Torture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Sexual Assault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Seasoning/Initiation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8</a:t>
            </a:fld>
            <a:endParaRPr lang="en-US" alt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6186224" y="2130392"/>
            <a:ext cx="25146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FRAUD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False Promises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Withholding wages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Blackmail, extortion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Deceitful behavior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16" y="2130392"/>
            <a:ext cx="2855468" cy="45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49361"/>
            <a:ext cx="6629400" cy="884239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Human Trafficking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114610"/>
            <a:ext cx="4096152" cy="452431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en-US" sz="3600" dirty="0" smtClean="0"/>
              <a:t>ENTICEMENT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False promises of love/friendship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Guilt, Shame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Wanting to please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Promises of money/reward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670-022A-45DA-B23E-9EB263E612A9}" type="slidenum">
              <a:rPr lang="en-US" altLang="es-ES"/>
              <a:pPr/>
              <a:t>9</a:t>
            </a:fld>
            <a:endParaRPr lang="en-US" alt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14610"/>
            <a:ext cx="386755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COERCION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Threats of serious harm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Intimidation/ humiliation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Emotional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Creating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Quotas</a:t>
            </a:r>
          </a:p>
          <a:p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AEC8A52DCA641AD0123959D476D7B" ma:contentTypeVersion="1" ma:contentTypeDescription="Create a new document." ma:contentTypeScope="" ma:versionID="729b844b38df9430c3f447b2ace39392">
  <xsd:schema xmlns:xsd="http://www.w3.org/2001/XMLSchema" xmlns:xs="http://www.w3.org/2001/XMLSchema" xmlns:p="http://schemas.microsoft.com/office/2006/metadata/properties" xmlns:ns3="a24a7b8c-6ec4-41f0-8824-8ac6d6c5f764" targetNamespace="http://schemas.microsoft.com/office/2006/metadata/properties" ma:root="true" ma:fieldsID="1dd70ef91f20bcb70a14081b632a1c2a" ns3:_="">
    <xsd:import namespace="a24a7b8c-6ec4-41f0-8824-8ac6d6c5f76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a7b8c-6ec4-41f0-8824-8ac6d6c5f7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404E0-0CE4-4771-BD24-EECBC76977B6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24a7b8c-6ec4-41f0-8824-8ac6d6c5f76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9142AD-902D-45AA-B64D-016982381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6B902-3914-4DDE-9D56-D9EB96191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a7b8c-6ec4-41f0-8824-8ac6d6c5f7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28595</TotalTime>
  <Words>2032</Words>
  <Application>Microsoft Office PowerPoint</Application>
  <PresentationFormat>On-screen Show (4:3)</PresentationFormat>
  <Paragraphs>377</Paragraphs>
  <Slides>35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Default Design</vt:lpstr>
      <vt:lpstr>Human Trafficking  Modern Day Slavery June 10, 2016  Presented by:  Meghan Murray </vt:lpstr>
      <vt:lpstr>Who is APD?</vt:lpstr>
      <vt:lpstr>Human Trafficking</vt:lpstr>
      <vt:lpstr>Human Trafficking</vt:lpstr>
      <vt:lpstr>Florida is Ranked number 3 in the Nation </vt:lpstr>
      <vt:lpstr>PowerPoint Presentation</vt:lpstr>
      <vt:lpstr>PowerPoint Presentation</vt:lpstr>
      <vt:lpstr>Human Trafficking</vt:lpstr>
      <vt:lpstr>Human Trafficking</vt:lpstr>
      <vt:lpstr>Human Trafficking</vt:lpstr>
      <vt:lpstr>PowerPoint Presentation</vt:lpstr>
      <vt:lpstr>Human Trafficker</vt:lpstr>
      <vt:lpstr>Becoming a Victim </vt:lpstr>
      <vt:lpstr>Becoming a Victim </vt:lpstr>
      <vt:lpstr>Victims of Human Trafficking</vt:lpstr>
      <vt:lpstr>Disabilities and Victimization</vt:lpstr>
      <vt:lpstr>PowerPoint Presentation</vt:lpstr>
      <vt:lpstr>PowerPoint Presentation</vt:lpstr>
      <vt:lpstr>Case files / FBI</vt:lpstr>
      <vt:lpstr>Red Flags Of Human Trafficking</vt:lpstr>
      <vt:lpstr>Red Flags Of Human Trafficking</vt:lpstr>
      <vt:lpstr>Red Flags Of Human Trafficking</vt:lpstr>
      <vt:lpstr>Red Flags Of Human Trafficking</vt:lpstr>
      <vt:lpstr>Behavioral Signs of Abuse </vt:lpstr>
      <vt:lpstr>Signs of Sexual Abuse</vt:lpstr>
      <vt:lpstr>Signs of Exploitation </vt:lpstr>
      <vt:lpstr>Hard to Recognize</vt:lpstr>
      <vt:lpstr>Protection and Prevention from Human Trafficking:</vt:lpstr>
      <vt:lpstr>Protection from Disability Trafficking:</vt:lpstr>
      <vt:lpstr>Responding to a victim</vt:lpstr>
      <vt:lpstr>Reporting Suspected Human Trafficking</vt:lpstr>
      <vt:lpstr>Mandated Reporters</vt:lpstr>
      <vt:lpstr>Mandated Reporters</vt:lpstr>
      <vt:lpstr>Resources</vt:lpstr>
      <vt:lpstr>Questions?</vt:lpstr>
    </vt:vector>
  </TitlesOfParts>
  <Company>APD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 Date</dc:title>
  <dc:creator>APD - Agency for Persons with Disabilities</dc:creator>
  <cp:lastModifiedBy>Meghan Murray</cp:lastModifiedBy>
  <cp:revision>849</cp:revision>
  <cp:lastPrinted>2011-11-08T13:29:49Z</cp:lastPrinted>
  <dcterms:created xsi:type="dcterms:W3CDTF">2009-08-18T15:20:15Z</dcterms:created>
  <dcterms:modified xsi:type="dcterms:W3CDTF">2016-06-08T18:01:47Z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0x010100C60AEC8A52DCA641AD0123959D476D7B</vt:lpwstr>
  </property>
  <property fmtid="{D5CDD505-2E9C-101B-9397-08002B2CF9AE}" pid="3" name="IsMyDocuments">
    <vt:bool>true</vt:bool>
  </property>
</Properties>
</file>